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jpeg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82" r:id="rId35"/>
    <p:sldMasterId id="2147483683" r:id="rId37"/>
    <p:sldMasterId id="2147483684" r:id="rId39"/>
  </p:sldMasterIdLst>
  <p:notesMasterIdLst>
    <p:notesMasterId r:id="rId41"/>
  </p:notesMasterIdLst>
  <p:sldIdLst>
    <p:sldId id="302" r:id="rId43"/>
    <p:sldId id="303" r:id="rId44"/>
    <p:sldId id="425" r:id="rId45"/>
    <p:sldId id="427" r:id="rId46"/>
    <p:sldId id="431" r:id="rId47"/>
    <p:sldId id="428" r:id="rId48"/>
    <p:sldId id="429" r:id="rId49"/>
    <p:sldId id="432" r:id="rId50"/>
    <p:sldId id="435" r:id="rId51"/>
    <p:sldId id="434" r:id="rId52"/>
    <p:sldId id="436" r:id="rId53"/>
    <p:sldId id="438" r:id="rId54"/>
    <p:sldId id="439" r:id="rId55"/>
    <p:sldId id="440" r:id="rId56"/>
    <p:sldId id="442" r:id="rId57"/>
    <p:sldId id="443" r:id="rId58"/>
    <p:sldId id="455" r:id="rId59"/>
    <p:sldId id="456" r:id="rId60"/>
    <p:sldId id="459" r:id="rId61"/>
    <p:sldId id="461" r:id="rId62"/>
    <p:sldId id="457" r:id="rId63"/>
    <p:sldId id="458" r:id="rId64"/>
    <p:sldId id="463" r:id="rId65"/>
    <p:sldId id="462" r:id="rId66"/>
    <p:sldId id="464" r:id="rId67"/>
    <p:sldId id="480" r:id="rId68"/>
    <p:sldId id="481" r:id="rId69"/>
    <p:sldId id="482" r:id="rId70"/>
    <p:sldId id="483" r:id="rId71"/>
    <p:sldId id="484" r:id="rId72"/>
    <p:sldId id="485" r:id="rId73"/>
    <p:sldId id="486" r:id="rId74"/>
    <p:sldId id="487" r:id="rId75"/>
    <p:sldId id="488" r:id="rId76"/>
    <p:sldId id="489" r:id="rId77"/>
    <p:sldId id="490" r:id="rId78"/>
    <p:sldId id="491" r:id="rId79"/>
    <p:sldId id="492" r:id="rId80"/>
    <p:sldId id="493" r:id="rId81"/>
    <p:sldId id="494" r:id="rId82"/>
    <p:sldId id="495" r:id="rId83"/>
    <p:sldId id="496" r:id="rId84"/>
    <p:sldId id="424" r:id="rId85"/>
    <p:sldId id="497" r:id="rId86"/>
    <p:sldId id="498" r:id="rId87"/>
    <p:sldId id="499" r:id="rId88"/>
    <p:sldId id="500" r:id="rId89"/>
    <p:sldId id="501" r:id="rId90"/>
    <p:sldId id="502" r:id="rId91"/>
    <p:sldId id="503" r:id="rId92"/>
    <p:sldId id="504" r:id="rId93"/>
    <p:sldId id="505" r:id="rId94"/>
    <p:sldId id="506" r:id="rId95"/>
    <p:sldId id="507" r:id="rId96"/>
    <p:sldId id="508" r:id="rId97"/>
    <p:sldId id="509" r:id="rId98"/>
    <p:sldId id="510" r:id="rId99"/>
    <p:sldId id="511" r:id="rId100"/>
    <p:sldId id="512" r:id="rId101"/>
    <p:sldId id="513" r:id="rId102"/>
    <p:sldId id="514" r:id="rId103"/>
    <p:sldId id="465" r:id="rId104"/>
    <p:sldId id="473" r:id="rId105"/>
    <p:sldId id="470" r:id="rId106"/>
    <p:sldId id="471" r:id="rId107"/>
    <p:sldId id="474" r:id="rId108"/>
    <p:sldId id="475" r:id="rId109"/>
    <p:sldId id="472" r:id="rId110"/>
    <p:sldId id="476" r:id="rId111"/>
    <p:sldId id="477" r:id="rId112"/>
    <p:sldId id="478" r:id="rId113"/>
    <p:sldId id="479" r:id="rId114"/>
    <p:sldId id="406" r:id="rId1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383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CAAC"/>
    <a:srgbClr val="F6CAAC"/>
    <a:srgbClr val="F47C30"/>
    <a:srgbClr val="FF99CC"/>
    <a:srgbClr val="EEEEEE"/>
    <a:srgbClr val="FF6699"/>
    <a:srgbClr val="1B1B1B"/>
    <a:srgbClr val="A192D3"/>
    <a:srgbClr val="88ABAD"/>
    <a:srgbClr val="3E99B4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 horzBarState="maximized">
    <p:restoredLeft sz="10319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08" y="-480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5" Type="http://schemas.openxmlformats.org/officeDocument/2006/relationships/slideMaster" Target="slideMasters/slideMaster1.xml"></Relationship><Relationship Id="rId36" Type="http://schemas.openxmlformats.org/officeDocument/2006/relationships/theme" Target="theme/theme1.xml"></Relationship><Relationship Id="rId37" Type="http://schemas.openxmlformats.org/officeDocument/2006/relationships/slideMaster" Target="slideMasters/slideMaster2.xml"></Relationship><Relationship Id="rId39" Type="http://schemas.openxmlformats.org/officeDocument/2006/relationships/slideMaster" Target="slideMasters/slideMaster3.xml"></Relationship><Relationship Id="rId41" Type="http://schemas.openxmlformats.org/officeDocument/2006/relationships/notesMaster" Target="notesMasters/notesMaster1.xml"></Relationship><Relationship Id="rId43" Type="http://schemas.openxmlformats.org/officeDocument/2006/relationships/slide" Target="slides/slide1.xml"></Relationship><Relationship Id="rId44" Type="http://schemas.openxmlformats.org/officeDocument/2006/relationships/slide" Target="slides/slide2.xml"></Relationship><Relationship Id="rId45" Type="http://schemas.openxmlformats.org/officeDocument/2006/relationships/slide" Target="slides/slide3.xml"></Relationship><Relationship Id="rId46" Type="http://schemas.openxmlformats.org/officeDocument/2006/relationships/slide" Target="slides/slide4.xml"></Relationship><Relationship Id="rId47" Type="http://schemas.openxmlformats.org/officeDocument/2006/relationships/slide" Target="slides/slide5.xml"></Relationship><Relationship Id="rId48" Type="http://schemas.openxmlformats.org/officeDocument/2006/relationships/slide" Target="slides/slide6.xml"></Relationship><Relationship Id="rId49" Type="http://schemas.openxmlformats.org/officeDocument/2006/relationships/slide" Target="slides/slide7.xml"></Relationship><Relationship Id="rId50" Type="http://schemas.openxmlformats.org/officeDocument/2006/relationships/slide" Target="slides/slide8.xml"></Relationship><Relationship Id="rId51" Type="http://schemas.openxmlformats.org/officeDocument/2006/relationships/slide" Target="slides/slide9.xml"></Relationship><Relationship Id="rId52" Type="http://schemas.openxmlformats.org/officeDocument/2006/relationships/slide" Target="slides/slide10.xml"></Relationship><Relationship Id="rId53" Type="http://schemas.openxmlformats.org/officeDocument/2006/relationships/slide" Target="slides/slide11.xml"></Relationship><Relationship Id="rId54" Type="http://schemas.openxmlformats.org/officeDocument/2006/relationships/slide" Target="slides/slide12.xml"></Relationship><Relationship Id="rId55" Type="http://schemas.openxmlformats.org/officeDocument/2006/relationships/slide" Target="slides/slide13.xml"></Relationship><Relationship Id="rId56" Type="http://schemas.openxmlformats.org/officeDocument/2006/relationships/slide" Target="slides/slide14.xml"></Relationship><Relationship Id="rId57" Type="http://schemas.openxmlformats.org/officeDocument/2006/relationships/slide" Target="slides/slide15.xml"></Relationship><Relationship Id="rId58" Type="http://schemas.openxmlformats.org/officeDocument/2006/relationships/slide" Target="slides/slide16.xml"></Relationship><Relationship Id="rId59" Type="http://schemas.openxmlformats.org/officeDocument/2006/relationships/slide" Target="slides/slide17.xml"></Relationship><Relationship Id="rId60" Type="http://schemas.openxmlformats.org/officeDocument/2006/relationships/slide" Target="slides/slide18.xml"></Relationship><Relationship Id="rId61" Type="http://schemas.openxmlformats.org/officeDocument/2006/relationships/slide" Target="slides/slide19.xml"></Relationship><Relationship Id="rId62" Type="http://schemas.openxmlformats.org/officeDocument/2006/relationships/slide" Target="slides/slide20.xml"></Relationship><Relationship Id="rId63" Type="http://schemas.openxmlformats.org/officeDocument/2006/relationships/slide" Target="slides/slide21.xml"></Relationship><Relationship Id="rId64" Type="http://schemas.openxmlformats.org/officeDocument/2006/relationships/slide" Target="slides/slide22.xml"></Relationship><Relationship Id="rId65" Type="http://schemas.openxmlformats.org/officeDocument/2006/relationships/slide" Target="slides/slide23.xml"></Relationship><Relationship Id="rId66" Type="http://schemas.openxmlformats.org/officeDocument/2006/relationships/slide" Target="slides/slide24.xml"></Relationship><Relationship Id="rId67" Type="http://schemas.openxmlformats.org/officeDocument/2006/relationships/slide" Target="slides/slide25.xml"></Relationship><Relationship Id="rId68" Type="http://schemas.openxmlformats.org/officeDocument/2006/relationships/slide" Target="slides/slide26.xml"></Relationship><Relationship Id="rId69" Type="http://schemas.openxmlformats.org/officeDocument/2006/relationships/slide" Target="slides/slide27.xml"></Relationship><Relationship Id="rId70" Type="http://schemas.openxmlformats.org/officeDocument/2006/relationships/slide" Target="slides/slide28.xml"></Relationship><Relationship Id="rId71" Type="http://schemas.openxmlformats.org/officeDocument/2006/relationships/slide" Target="slides/slide29.xml"></Relationship><Relationship Id="rId72" Type="http://schemas.openxmlformats.org/officeDocument/2006/relationships/slide" Target="slides/slide30.xml"></Relationship><Relationship Id="rId73" Type="http://schemas.openxmlformats.org/officeDocument/2006/relationships/slide" Target="slides/slide31.xml"></Relationship><Relationship Id="rId74" Type="http://schemas.openxmlformats.org/officeDocument/2006/relationships/slide" Target="slides/slide32.xml"></Relationship><Relationship Id="rId75" Type="http://schemas.openxmlformats.org/officeDocument/2006/relationships/slide" Target="slides/slide33.xml"></Relationship><Relationship Id="rId76" Type="http://schemas.openxmlformats.org/officeDocument/2006/relationships/slide" Target="slides/slide34.xml"></Relationship><Relationship Id="rId77" Type="http://schemas.openxmlformats.org/officeDocument/2006/relationships/slide" Target="slides/slide35.xml"></Relationship><Relationship Id="rId78" Type="http://schemas.openxmlformats.org/officeDocument/2006/relationships/slide" Target="slides/slide36.xml"></Relationship><Relationship Id="rId79" Type="http://schemas.openxmlformats.org/officeDocument/2006/relationships/slide" Target="slides/slide37.xml"></Relationship><Relationship Id="rId80" Type="http://schemas.openxmlformats.org/officeDocument/2006/relationships/slide" Target="slides/slide38.xml"></Relationship><Relationship Id="rId81" Type="http://schemas.openxmlformats.org/officeDocument/2006/relationships/slide" Target="slides/slide39.xml"></Relationship><Relationship Id="rId82" Type="http://schemas.openxmlformats.org/officeDocument/2006/relationships/slide" Target="slides/slide40.xml"></Relationship><Relationship Id="rId83" Type="http://schemas.openxmlformats.org/officeDocument/2006/relationships/slide" Target="slides/slide41.xml"></Relationship><Relationship Id="rId84" Type="http://schemas.openxmlformats.org/officeDocument/2006/relationships/slide" Target="slides/slide42.xml"></Relationship><Relationship Id="rId85" Type="http://schemas.openxmlformats.org/officeDocument/2006/relationships/slide" Target="slides/slide43.xml"></Relationship><Relationship Id="rId86" Type="http://schemas.openxmlformats.org/officeDocument/2006/relationships/slide" Target="slides/slide44.xml"></Relationship><Relationship Id="rId87" Type="http://schemas.openxmlformats.org/officeDocument/2006/relationships/slide" Target="slides/slide45.xml"></Relationship><Relationship Id="rId88" Type="http://schemas.openxmlformats.org/officeDocument/2006/relationships/slide" Target="slides/slide46.xml"></Relationship><Relationship Id="rId89" Type="http://schemas.openxmlformats.org/officeDocument/2006/relationships/slide" Target="slides/slide47.xml"></Relationship><Relationship Id="rId90" Type="http://schemas.openxmlformats.org/officeDocument/2006/relationships/slide" Target="slides/slide48.xml"></Relationship><Relationship Id="rId91" Type="http://schemas.openxmlformats.org/officeDocument/2006/relationships/slide" Target="slides/slide49.xml"></Relationship><Relationship Id="rId92" Type="http://schemas.openxmlformats.org/officeDocument/2006/relationships/slide" Target="slides/slide50.xml"></Relationship><Relationship Id="rId93" Type="http://schemas.openxmlformats.org/officeDocument/2006/relationships/slide" Target="slides/slide51.xml"></Relationship><Relationship Id="rId94" Type="http://schemas.openxmlformats.org/officeDocument/2006/relationships/slide" Target="slides/slide52.xml"></Relationship><Relationship Id="rId95" Type="http://schemas.openxmlformats.org/officeDocument/2006/relationships/slide" Target="slides/slide53.xml"></Relationship><Relationship Id="rId96" Type="http://schemas.openxmlformats.org/officeDocument/2006/relationships/slide" Target="slides/slide54.xml"></Relationship><Relationship Id="rId97" Type="http://schemas.openxmlformats.org/officeDocument/2006/relationships/slide" Target="slides/slide55.xml"></Relationship><Relationship Id="rId98" Type="http://schemas.openxmlformats.org/officeDocument/2006/relationships/slide" Target="slides/slide56.xml"></Relationship><Relationship Id="rId99" Type="http://schemas.openxmlformats.org/officeDocument/2006/relationships/slide" Target="slides/slide57.xml"></Relationship><Relationship Id="rId100" Type="http://schemas.openxmlformats.org/officeDocument/2006/relationships/slide" Target="slides/slide58.xml"></Relationship><Relationship Id="rId101" Type="http://schemas.openxmlformats.org/officeDocument/2006/relationships/slide" Target="slides/slide59.xml"></Relationship><Relationship Id="rId102" Type="http://schemas.openxmlformats.org/officeDocument/2006/relationships/slide" Target="slides/slide60.xml"></Relationship><Relationship Id="rId103" Type="http://schemas.openxmlformats.org/officeDocument/2006/relationships/slide" Target="slides/slide61.xml"></Relationship><Relationship Id="rId104" Type="http://schemas.openxmlformats.org/officeDocument/2006/relationships/slide" Target="slides/slide62.xml"></Relationship><Relationship Id="rId105" Type="http://schemas.openxmlformats.org/officeDocument/2006/relationships/slide" Target="slides/slide63.xml"></Relationship><Relationship Id="rId106" Type="http://schemas.openxmlformats.org/officeDocument/2006/relationships/slide" Target="slides/slide64.xml"></Relationship><Relationship Id="rId107" Type="http://schemas.openxmlformats.org/officeDocument/2006/relationships/slide" Target="slides/slide65.xml"></Relationship><Relationship Id="rId108" Type="http://schemas.openxmlformats.org/officeDocument/2006/relationships/slide" Target="slides/slide66.xml"></Relationship><Relationship Id="rId109" Type="http://schemas.openxmlformats.org/officeDocument/2006/relationships/slide" Target="slides/slide67.xml"></Relationship><Relationship Id="rId110" Type="http://schemas.openxmlformats.org/officeDocument/2006/relationships/slide" Target="slides/slide68.xml"></Relationship><Relationship Id="rId111" Type="http://schemas.openxmlformats.org/officeDocument/2006/relationships/slide" Target="slides/slide69.xml"></Relationship><Relationship Id="rId112" Type="http://schemas.openxmlformats.org/officeDocument/2006/relationships/slide" Target="slides/slide70.xml"></Relationship><Relationship Id="rId113" Type="http://schemas.openxmlformats.org/officeDocument/2006/relationships/slide" Target="slides/slide71.xml"></Relationship><Relationship Id="rId114" Type="http://schemas.openxmlformats.org/officeDocument/2006/relationships/slide" Target="slides/slide72.xml"></Relationship><Relationship Id="rId115" Type="http://schemas.openxmlformats.org/officeDocument/2006/relationships/slide" Target="slides/slide73.xml"></Relationship><Relationship Id="rId151" Type="http://schemas.openxmlformats.org/officeDocument/2006/relationships/viewProps" Target="viewProps.xml"></Relationship><Relationship Id="rId15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03A07-A6A2-4FF4-8A55-707CCC4CC349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3FA2E-A01D-4FB5-91D9-CC6077C658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217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slide" Target="../slides/slide26.xml"></Relationship><Relationship Id="rId2" Type="http://schemas.openxmlformats.org/officeDocument/2006/relationships/notesMaster" Target="../notesMasters/notesMaster1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slide" Target="../slides/slide27.xml"></Relationship><Relationship Id="rId2" Type="http://schemas.openxmlformats.org/officeDocument/2006/relationships/notesMaster" Target="../notesMasters/notesMaster1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slide" Target="../slides/slide28.xml"></Relationship><Relationship Id="rId2" Type="http://schemas.openxmlformats.org/officeDocument/2006/relationships/notesMaster" Target="../notesMasters/notesMaster1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slide" Target="../slides/slide29.xml"></Relationship><Relationship Id="rId2" Type="http://schemas.openxmlformats.org/officeDocument/2006/relationships/notesMaster" Target="../notesMasters/notesMaster1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slide" Target="../slides/slide30.xml"></Relationship><Relationship Id="rId2" Type="http://schemas.openxmlformats.org/officeDocument/2006/relationships/notesMaster" Target="../notesMasters/notesMaster1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slide" Target="../slides/slide31.xml"></Relationship><Relationship Id="rId2" Type="http://schemas.openxmlformats.org/officeDocument/2006/relationships/notesMaster" Target="../notesMasters/notesMaster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slide" Target="../slides/slide32.xml"></Relationship><Relationship Id="rId2" Type="http://schemas.openxmlformats.org/officeDocument/2006/relationships/notesMaster" Target="../notesMasters/notesMaster1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slide" Target="../slides/slide33.xml"></Relationship><Relationship Id="rId2" Type="http://schemas.openxmlformats.org/officeDocument/2006/relationships/notesMaster" Target="../notesMasters/notesMaster1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slide" Target="../slides/slide34.xml"></Relationship><Relationship Id="rId2" Type="http://schemas.openxmlformats.org/officeDocument/2006/relationships/notesMaster" Target="../notesMasters/notesMaster1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slide" Target="../slides/slide35.xml"></Relationship><Relationship Id="rId2" Type="http://schemas.openxmlformats.org/officeDocument/2006/relationships/notesMaster" Target="../notesMasters/notesMaster1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slide" Target="../slides/slide36.xml"></Relationship><Relationship Id="rId2" Type="http://schemas.openxmlformats.org/officeDocument/2006/relationships/notesMaster" Target="../notesMasters/notesMaster1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slide" Target="../slides/slide37.xml"></Relationship><Relationship Id="rId2" Type="http://schemas.openxmlformats.org/officeDocument/2006/relationships/notesMaster" Target="../notesMasters/notesMaster1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slide" Target="../slides/slide38.xml"></Relationship><Relationship Id="rId2" Type="http://schemas.openxmlformats.org/officeDocument/2006/relationships/notesMaster" Target="../notesMasters/notesMaster1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slide" Target="../slides/slide39.xml"></Relationship><Relationship Id="rId2" Type="http://schemas.openxmlformats.org/officeDocument/2006/relationships/notesMaster" Target="../notesMasters/notesMaster1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slide" Target="../slides/slide40.xml"></Relationship><Relationship Id="rId2" Type="http://schemas.openxmlformats.org/officeDocument/2006/relationships/notesMaster" Target="../notesMasters/notesMaster1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slide" Target="../slides/slide41.xml"></Relationship><Relationship Id="rId2" Type="http://schemas.openxmlformats.org/officeDocument/2006/relationships/notesMaster" Target="../notesMasters/notesMaster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slide" Target="../slides/slide42.xml"></Relationship><Relationship Id="rId2" Type="http://schemas.openxmlformats.org/officeDocument/2006/relationships/notesMaster" Target="../notesMasters/notesMaster1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slide" Target="../slides/slide44.xml"></Relationship><Relationship Id="rId2" Type="http://schemas.openxmlformats.org/officeDocument/2006/relationships/notesMaster" Target="../notesMasters/notesMaster1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slide" Target="../slides/slide45.xml"></Relationship><Relationship Id="rId2" Type="http://schemas.openxmlformats.org/officeDocument/2006/relationships/notesMaster" Target="../notesMasters/notesMaster1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slide" Target="../slides/slide46.xml"></Relationship><Relationship Id="rId2" Type="http://schemas.openxmlformats.org/officeDocument/2006/relationships/notesMaster" Target="../notesMasters/notesMaster1.xml"></Relationship></Relationships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slide" Target="../slides/slide47.xml"></Relationship><Relationship Id="rId2" Type="http://schemas.openxmlformats.org/officeDocument/2006/relationships/notesMaster" Target="../notesMasters/notesMaster1.xml"></Relationship></Relationships>
</file>

<file path=ppt/notesSlides/_rels/notesSlide48.xml.rels><?xml version="1.0" encoding="UTF-8"?>
<Relationships xmlns="http://schemas.openxmlformats.org/package/2006/relationships"><Relationship Id="rId1" Type="http://schemas.openxmlformats.org/officeDocument/2006/relationships/slide" Target="../slides/slide48.xml"></Relationship><Relationship Id="rId2" Type="http://schemas.openxmlformats.org/officeDocument/2006/relationships/notesMaster" Target="../notesMasters/notesMaster1.xml"></Relationship></Relationships>
</file>

<file path=ppt/notesSlides/_rels/notesSlide49.xml.rels><?xml version="1.0" encoding="UTF-8"?>
<Relationships xmlns="http://schemas.openxmlformats.org/package/2006/relationships"><Relationship Id="rId1" Type="http://schemas.openxmlformats.org/officeDocument/2006/relationships/slide" Target="../slides/slide49.xml"></Relationship><Relationship Id="rId2" Type="http://schemas.openxmlformats.org/officeDocument/2006/relationships/notesMaster" Target="../notesMasters/notesMaster1.xml"></Relationship></Relationships>
</file>

<file path=ppt/notesSlides/_rels/notesSlide50.xml.rels><?xml version="1.0" encoding="UTF-8"?>
<Relationships xmlns="http://schemas.openxmlformats.org/package/2006/relationships"><Relationship Id="rId1" Type="http://schemas.openxmlformats.org/officeDocument/2006/relationships/slide" Target="../slides/slide50.xml"></Relationship><Relationship Id="rId2" Type="http://schemas.openxmlformats.org/officeDocument/2006/relationships/notesMaster" Target="../notesMasters/notesMaster1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slide" Target="../slides/slide51.xml"></Relationship><Relationship Id="rId2" Type="http://schemas.openxmlformats.org/officeDocument/2006/relationships/notesMaster" Target="../notesMasters/notesMaster1.xml"></Relationship></Relationships>
</file>

<file path=ppt/notesSlides/_rels/notesSlide52.xml.rels><?xml version="1.0" encoding="UTF-8"?>
<Relationships xmlns="http://schemas.openxmlformats.org/package/2006/relationships"><Relationship Id="rId1" Type="http://schemas.openxmlformats.org/officeDocument/2006/relationships/slide" Target="../slides/slide52.xml"></Relationship><Relationship Id="rId2" Type="http://schemas.openxmlformats.org/officeDocument/2006/relationships/notesMaster" Target="../notesMasters/notesMaster1.xml"></Relationship></Relationships>
</file>

<file path=ppt/notesSlides/_rels/notesSlide53.xml.rels><?xml version="1.0" encoding="UTF-8"?>
<Relationships xmlns="http://schemas.openxmlformats.org/package/2006/relationships"><Relationship Id="rId1" Type="http://schemas.openxmlformats.org/officeDocument/2006/relationships/slide" Target="../slides/slide53.xml"></Relationship><Relationship Id="rId2" Type="http://schemas.openxmlformats.org/officeDocument/2006/relationships/notesMaster" Target="../notesMasters/notesMaster1.xml"></Relationship></Relationships>
</file>

<file path=ppt/notesSlides/_rels/notesSlide54.xml.rels><?xml version="1.0" encoding="UTF-8"?>
<Relationships xmlns="http://schemas.openxmlformats.org/package/2006/relationships"><Relationship Id="rId1" Type="http://schemas.openxmlformats.org/officeDocument/2006/relationships/slide" Target="../slides/slide54.xml"></Relationship><Relationship Id="rId2" Type="http://schemas.openxmlformats.org/officeDocument/2006/relationships/notesMaster" Target="../notesMasters/notesMaster1.xml"></Relationship></Relationships>
</file>

<file path=ppt/notesSlides/_rels/notesSlide55.xml.rels><?xml version="1.0" encoding="UTF-8"?>
<Relationships xmlns="http://schemas.openxmlformats.org/package/2006/relationships"><Relationship Id="rId1" Type="http://schemas.openxmlformats.org/officeDocument/2006/relationships/slide" Target="../slides/slide55.xml"></Relationship><Relationship Id="rId2" Type="http://schemas.openxmlformats.org/officeDocument/2006/relationships/notesMaster" Target="../notesMasters/notesMaster1.xml"></Relationship></Relationships>
</file>

<file path=ppt/notesSlides/_rels/notesSlide56.xml.rels><?xml version="1.0" encoding="UTF-8"?>
<Relationships xmlns="http://schemas.openxmlformats.org/package/2006/relationships"><Relationship Id="rId1" Type="http://schemas.openxmlformats.org/officeDocument/2006/relationships/slide" Target="../slides/slide56.xml"></Relationship><Relationship Id="rId2" Type="http://schemas.openxmlformats.org/officeDocument/2006/relationships/notesMaster" Target="../notesMasters/notesMaster1.xml"></Relationship></Relationships>
</file>

<file path=ppt/notesSlides/_rels/notesSlide57.xml.rels><?xml version="1.0" encoding="UTF-8"?>
<Relationships xmlns="http://schemas.openxmlformats.org/package/2006/relationships"><Relationship Id="rId1" Type="http://schemas.openxmlformats.org/officeDocument/2006/relationships/slide" Target="../slides/slide57.xml"></Relationship><Relationship Id="rId2" Type="http://schemas.openxmlformats.org/officeDocument/2006/relationships/notesMaster" Target="../notesMasters/notesMaster1.xml"></Relationship></Relationships>
</file>

<file path=ppt/notesSlides/_rels/notesSlide58.xml.rels><?xml version="1.0" encoding="UTF-8"?>
<Relationships xmlns="http://schemas.openxmlformats.org/package/2006/relationships"><Relationship Id="rId1" Type="http://schemas.openxmlformats.org/officeDocument/2006/relationships/slide" Target="../slides/slide58.xml"></Relationship><Relationship Id="rId2" Type="http://schemas.openxmlformats.org/officeDocument/2006/relationships/notesMaster" Target="../notesMasters/notesMaster1.xml"></Relationship></Relationships>
</file>

<file path=ppt/notesSlides/_rels/notesSlide59.xml.rels><?xml version="1.0" encoding="UTF-8"?>
<Relationships xmlns="http://schemas.openxmlformats.org/package/2006/relationships"><Relationship Id="rId1" Type="http://schemas.openxmlformats.org/officeDocument/2006/relationships/slide" Target="../slides/slide59.xml"></Relationship><Relationship Id="rId2" Type="http://schemas.openxmlformats.org/officeDocument/2006/relationships/notesMaster" Target="../notesMasters/notesMaster1.xml"></Relationship></Relationships>
</file>

<file path=ppt/notesSlides/_rels/notesSlide60.xml.rels><?xml version="1.0" encoding="UTF-8"?>
<Relationships xmlns="http://schemas.openxmlformats.org/package/2006/relationships"><Relationship Id="rId1" Type="http://schemas.openxmlformats.org/officeDocument/2006/relationships/slide" Target="../slides/slide60.xml"></Relationship><Relationship Id="rId2" Type="http://schemas.openxmlformats.org/officeDocument/2006/relationships/notesMaster" Target="../notesMasters/notesMaster1.xml"></Relationship></Relationships>
</file>

<file path=ppt/notesSlides/_rels/notesSlide61.xml.rels><?xml version="1.0" encoding="UTF-8"?>
<Relationships xmlns="http://schemas.openxmlformats.org/package/2006/relationships"><Relationship Id="rId1" Type="http://schemas.openxmlformats.org/officeDocument/2006/relationships/slide" Target="../slides/slide61.xml"></Relationship><Relationship Id="rId2" Type="http://schemas.openxmlformats.org/officeDocument/2006/relationships/notesMaster" Target="../notesMasters/notesMaster1.xml"></Relationship></Relationship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5882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rgbClr val="FF0000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rgbClr val="FF0000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/>
              <a:t>•	</a:t>
            </a:r>
            <a:r>
              <a:rPr lang="en-US" altLang="ko-KR" sz="2400" b="1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53423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rgbClr val="FF0000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rgbClr val="FF0000"/>
                </a:solidFill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1941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/>
              <a:t>•	</a:t>
            </a:r>
            <a:r>
              <a:rPr lang="en-US" altLang="ko-KR" sz="2400" b="1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54000" indent="-25400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2020-01-21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0.gif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1.png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image" Target="../media/image14.png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16.png"></Relationship><Relationship Id="rId4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image" Target="../media/image18.png"></Relationship><Relationship Id="rId4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1.png"></Relationship><Relationship Id="rId2" Type="http://schemas.openxmlformats.org/officeDocument/2006/relationships/image" Target="../media/image20.png"></Relationship><Relationship Id="rId4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23.png"></Relationship><Relationship Id="rId2" Type="http://schemas.openxmlformats.org/officeDocument/2006/relationships/image" Target="../media/image22.png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24.png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2" Type="http://schemas.openxmlformats.org/officeDocument/2006/relationships/image" Target="../media/image25.png"></Relationship><Relationship Id="rId4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27.png"></Relationship><Relationship Id="rId3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image" Target="../media/image28.png"></Relationship><Relationship Id="rId4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31.png"></Relationship><Relationship Id="rId2" Type="http://schemas.openxmlformats.org/officeDocument/2006/relationships/image" Target="../media/image30.png"></Relationship><Relationship Id="rId4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notesSlide" Target="../notesSlides/notesSlide26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notesSlide" Target="../notesSlides/notesSlide27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notesSlide" Target="../notesSlides/notesSlide28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notesSlide" Target="../notesSlides/notesSlide29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660788527469.png"></Relationship><Relationship Id="rId3" Type="http://schemas.openxmlformats.org/officeDocument/2006/relationships/notesSlide" Target="../notesSlides/notesSlide30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notesSlide" Target="../notesSlides/notesSlide31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notesSlide" Target="../notesSlides/notesSlide32.xml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18462187796.png"></Relationship><Relationship Id="rId3" Type="http://schemas.openxmlformats.org/officeDocument/2006/relationships/image" Target="../media/fImage532568786854.png"></Relationship><Relationship Id="rId4" Type="http://schemas.openxmlformats.org/officeDocument/2006/relationships/notesSlide" Target="../notesSlides/notesSlide33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512758841830.png"></Relationship><Relationship Id="rId3" Type="http://schemas.openxmlformats.org/officeDocument/2006/relationships/notesSlide" Target="../notesSlides/notesSlide34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5127589033.png"></Relationship><Relationship Id="rId3" Type="http://schemas.openxmlformats.org/officeDocument/2006/relationships/notesSlide" Target="../notesSlides/notesSlide35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512758994523.png"></Relationship><Relationship Id="rId3" Type="http://schemas.openxmlformats.org/officeDocument/2006/relationships/notesSlide" Target="../notesSlides/notesSlide36.xm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512759082509.png"></Relationship><Relationship Id="rId3" Type="http://schemas.openxmlformats.org/officeDocument/2006/relationships/notesSlide" Target="../notesSlides/notesSlide37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512759174485.png"></Relationship><Relationship Id="rId3" Type="http://schemas.openxmlformats.org/officeDocument/2006/relationships/notesSlide" Target="../notesSlides/notesSlide38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512759267472.png"></Relationship><Relationship Id="rId3" Type="http://schemas.openxmlformats.org/officeDocument/2006/relationships/notesSlide" Target="../notesSlides/notesSlide39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2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512759354151.png"></Relationship><Relationship Id="rId3" Type="http://schemas.openxmlformats.org/officeDocument/2006/relationships/notesSlide" Target="../notesSlides/notesSlide40.xml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512759442415.png"></Relationship><Relationship Id="rId3" Type="http://schemas.openxmlformats.org/officeDocument/2006/relationships/notesSlide" Target="../notesSlides/notesSlide41.xml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512759531136.png"></Relationship><Relationship Id="rId3" Type="http://schemas.openxmlformats.org/officeDocument/2006/relationships/notesSlide" Target="../notesSlides/notesSlide42.xm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notesSlide" Target="../notesSlides/notesSlide44.xml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405059717469.png"></Relationship><Relationship Id="rId3" Type="http://schemas.openxmlformats.org/officeDocument/2006/relationships/notesSlide" Target="../notesSlides/notesSlide45.xml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3731397796.png"></Relationship><Relationship Id="rId3" Type="http://schemas.openxmlformats.org/officeDocument/2006/relationships/notesSlide" Target="../notesSlides/notesSlide46.xml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390099836854.png"></Relationship><Relationship Id="rId3" Type="http://schemas.openxmlformats.org/officeDocument/2006/relationships/notesSlide" Target="../notesSlides/notesSlide47.xml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171679901830.png"></Relationship><Relationship Id="rId3" Type="http://schemas.openxmlformats.org/officeDocument/2006/relationships/notesSlide" Target="../notesSlides/notesSlide48.xml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1221899633.png"></Relationship><Relationship Id="rId3" Type="http://schemas.openxmlformats.org/officeDocument/2006/relationships/notesSlide" Target="../notesSlides/notesSlide49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2.xml"></Relationship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1788310024523.png"></Relationship><Relationship Id="rId3" Type="http://schemas.openxmlformats.org/officeDocument/2006/relationships/notesSlide" Target="../notesSlides/notesSlide50.xml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920910082509.png"></Relationship><Relationship Id="rId3" Type="http://schemas.openxmlformats.org/officeDocument/2006/relationships/notesSlide" Target="../notesSlides/notesSlide51.xml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773010144485.png"></Relationship><Relationship Id="rId3" Type="http://schemas.openxmlformats.org/officeDocument/2006/relationships/image" Target="../media/fImage920910157472.png"></Relationship><Relationship Id="rId4" Type="http://schemas.openxmlformats.org/officeDocument/2006/relationships/notesSlide" Target="../notesSlides/notesSlide52.xml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notesSlide" Target="../notesSlides/notesSlide53.xml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6072110274151.png"></Relationship><Relationship Id="rId3" Type="http://schemas.openxmlformats.org/officeDocument/2006/relationships/notesSlide" Target="../notesSlides/notesSlide54.xml"></Relationship></Relationships>
</file>

<file path=ppt/slides/_rels/slide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7877910332415.png"></Relationship><Relationship Id="rId3" Type="http://schemas.openxmlformats.org/officeDocument/2006/relationships/notesSlide" Target="../notesSlides/notesSlide55.xml"></Relationship></Relationships>
</file>

<file path=ppt/slides/_rels/slide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5470610391136.png"></Relationship><Relationship Id="rId3" Type="http://schemas.openxmlformats.org/officeDocument/2006/relationships/notesSlide" Target="../notesSlides/notesSlide56.xml"></Relationship></Relationships>
</file>

<file path=ppt/slides/_rels/slide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1138610457890.png"></Relationship><Relationship Id="rId3" Type="http://schemas.openxmlformats.org/officeDocument/2006/relationships/notesSlide" Target="../notesSlides/notesSlide57.xml"></Relationship></Relationships>
</file>

<file path=ppt/slides/_rels/slide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6910710515514.png"></Relationship><Relationship Id="rId3" Type="http://schemas.openxmlformats.org/officeDocument/2006/relationships/notesSlide" Target="../notesSlides/notesSlide58.xml"></Relationship></Relationships>
</file>

<file path=ppt/slides/_rels/slide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8868810572503.png"></Relationship><Relationship Id="rId3" Type="http://schemas.openxmlformats.org/officeDocument/2006/relationships/notesSlide" Target="../notesSlides/notesSlide59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7337410633310.png"></Relationship><Relationship Id="rId3" Type="http://schemas.openxmlformats.org/officeDocument/2006/relationships/notesSlide" Target="../notesSlides/notesSlide60.xml"></Relationship></Relationships>
</file>

<file path=ppt/slides/_rels/slide6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8376110726350.png"></Relationship><Relationship Id="rId3" Type="http://schemas.openxmlformats.org/officeDocument/2006/relationships/notesSlide" Target="../notesSlides/notesSlide61.xml"></Relationship></Relationships>
</file>

<file path=ppt/slides/_rels/slide6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3.xml.rels><?xml version="1.0" encoding="UTF-8"?>
<Relationships xmlns="http://schemas.openxmlformats.org/package/2006/relationships"><Relationship Id="rId2" Type="http://schemas.openxmlformats.org/officeDocument/2006/relationships/image" Target="../media/image32.png"></Relationship><Relationship Id="rId3" Type="http://schemas.openxmlformats.org/officeDocument/2006/relationships/slideLayout" Target="../slideLayouts/slideLayout2.xml"></Relationship></Relationships>
</file>

<file path=ppt/slides/_rels/slide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5.xml.rels><?xml version="1.0" encoding="UTF-8"?>
<Relationships xmlns="http://schemas.openxmlformats.org/package/2006/relationships"><Relationship Id="rId2" Type="http://schemas.openxmlformats.org/officeDocument/2006/relationships/image" Target="../media/image33.png"></Relationship><Relationship Id="rId3" Type="http://schemas.openxmlformats.org/officeDocument/2006/relationships/slideLayout" Target="../slideLayouts/slideLayout2.xml"></Relationship></Relationships>
</file>

<file path=ppt/slides/_rels/slide66.xml.rels><?xml version="1.0" encoding="UTF-8"?>
<Relationships xmlns="http://schemas.openxmlformats.org/package/2006/relationships"><Relationship Id="rId3" Type="http://schemas.openxmlformats.org/officeDocument/2006/relationships/image" Target="../media/image35.png"></Relationship><Relationship Id="rId2" Type="http://schemas.openxmlformats.org/officeDocument/2006/relationships/image" Target="../media/image34.png"></Relationship><Relationship Id="rId4" Type="http://schemas.openxmlformats.org/officeDocument/2006/relationships/slideLayout" Target="../slideLayouts/slideLayout2.xml"></Relationship></Relationships>
</file>

<file path=ppt/slides/_rels/slide67.xml.rels><?xml version="1.0" encoding="UTF-8"?>
<Relationships xmlns="http://schemas.openxmlformats.org/package/2006/relationships"><Relationship Id="rId3" Type="http://schemas.openxmlformats.org/officeDocument/2006/relationships/image" Target="../media/image37.png"></Relationship><Relationship Id="rId2" Type="http://schemas.openxmlformats.org/officeDocument/2006/relationships/image" Target="../media/image36.png"></Relationship><Relationship Id="rId4" Type="http://schemas.openxmlformats.org/officeDocument/2006/relationships/slideLayout" Target="../slideLayouts/slideLayout2.xml"></Relationship></Relationships>
</file>

<file path=ppt/slides/_rels/slide68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image" Target="../media/image37.png"></Relationship><Relationship Id="rId4" Type="http://schemas.openxmlformats.org/officeDocument/2006/relationships/slideLayout" Target="../slideLayouts/slideLayout2.xml"></Relationship></Relationships>
</file>

<file path=ppt/slides/_rels/slide69.xml.rels><?xml version="1.0" encoding="UTF-8"?>
<Relationships xmlns="http://schemas.openxmlformats.org/package/2006/relationships"><Relationship Id="rId2" Type="http://schemas.openxmlformats.org/officeDocument/2006/relationships/image" Target="../media/image39.pn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2.xml"></Relationship></Relationships>
</file>

<file path=ppt/slides/_rels/slide70.xml.rels><?xml version="1.0" encoding="UTF-8"?>
<Relationships xmlns="http://schemas.openxmlformats.org/package/2006/relationships"><Relationship Id="rId2" Type="http://schemas.openxmlformats.org/officeDocument/2006/relationships/image" Target="../media/image40.png"></Relationship><Relationship Id="rId3" Type="http://schemas.openxmlformats.org/officeDocument/2006/relationships/slideLayout" Target="../slideLayouts/slideLayout2.xml"></Relationship></Relationships>
</file>

<file path=ppt/slides/_rels/slide71.xml.rels><?xml version="1.0" encoding="UTF-8"?>
<Relationships xmlns="http://schemas.openxmlformats.org/package/2006/relationships"><Relationship Id="rId2" Type="http://schemas.openxmlformats.org/officeDocument/2006/relationships/image" Target="../media/image41.png"></Relationship><Relationship Id="rId3" Type="http://schemas.openxmlformats.org/officeDocument/2006/relationships/slideLayout" Target="../slideLayouts/slideLayout2.xml"></Relationship></Relationships>
</file>

<file path=ppt/slides/_rels/slide72.xml.rels><?xml version="1.0" encoding="UTF-8"?>
<Relationships xmlns="http://schemas.openxmlformats.org/package/2006/relationships"><Relationship Id="rId2" Type="http://schemas.openxmlformats.org/officeDocument/2006/relationships/hyperlink" Target="https://www.youtube.com/watch?v=K4nU7yXy7R8" TargetMode="External"></Relationship><Relationship Id="rId3" Type="http://schemas.openxmlformats.org/officeDocument/2006/relationships/slideLayout" Target="../slideLayouts/slideLayout2.xml"></Relationship></Relationships>
</file>

<file path=ppt/slides/_rels/slide7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6054090" y="0"/>
            <a:ext cx="6137910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44500" y="874395"/>
            <a:ext cx="3655695" cy="1569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장 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3200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장</a:t>
            </a:r>
            <a:endParaRPr lang="en-US" altLang="ko-KR" sz="3200" b="1" spc="-15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ko-KR" altLang="en-US" sz="3200" b="1" spc="-150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케라스</a:t>
            </a:r>
            <a:r>
              <a:rPr lang="ko-KR" altLang="en-US" sz="3200" b="1" spc="-150" dirty="0" smtClean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200" b="1" spc="-150" dirty="0">
                <a:solidFill>
                  <a:schemeClr val="bg1"/>
                </a:solidFill>
                <a:latin typeface="맑은 고딕" panose="020B0503020000020004" pitchFamily="50" charset="-127"/>
              </a:rPr>
              <a:t>창시자에게 배우는 </a:t>
            </a:r>
            <a:r>
              <a:rPr lang="ko-KR" altLang="en-US" sz="3200" b="1" spc="-150" dirty="0" err="1" smtClean="0">
                <a:solidFill>
                  <a:schemeClr val="bg1"/>
                </a:solidFill>
                <a:latin typeface="맑은 고딕" panose="020B0503020000020004" pitchFamily="50" charset="-127"/>
              </a:rPr>
              <a:t>딥러닝</a:t>
            </a:r>
            <a:endParaRPr lang="ko-KR" altLang="en-US" sz="3200" b="1" spc="-15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 rot="10800000">
            <a:off x="6054090" y="4072255"/>
            <a:ext cx="6137910" cy="140589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280785" y="4132580"/>
            <a:ext cx="1038225" cy="869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solidFill>
                  <a:schemeClr val="bg1"/>
                </a:solidFill>
              </a:rPr>
              <a:t>조동민</a:t>
            </a:r>
            <a:endParaRPr lang="en-US" altLang="ko-KR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윤소민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5400000" flipV="1">
            <a:off x="5227320" y="4652010"/>
            <a:ext cx="1405890" cy="246380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153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970280" y="1573530"/>
            <a:ext cx="10060940" cy="64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패딩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입력과 동일한 높이와 너비를 가진 출력 </a:t>
            </a:r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특성맵을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만든다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합성곱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연산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7015" y="3008630"/>
            <a:ext cx="6488430" cy="163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</a:t>
            </a:r>
            <a:r>
              <a:rPr lang="ko-KR" altLang="en-US" sz="2000" dirty="0" smtClean="0"/>
              <a:t>가장자리의 </a:t>
            </a:r>
            <a:r>
              <a:rPr lang="ko-KR" altLang="en-US" sz="2000" dirty="0" smtClean="0"/>
              <a:t>정보들이 </a:t>
            </a:r>
            <a:r>
              <a:rPr lang="ko-KR" altLang="en-US" sz="2000" dirty="0" smtClean="0"/>
              <a:t>사라지는 문제 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</a:t>
            </a:r>
            <a:r>
              <a:rPr lang="ko-KR" altLang="en-US" sz="2000" dirty="0" err="1" smtClean="0"/>
              <a:t>합성곱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계층의 </a:t>
            </a:r>
            <a:r>
              <a:rPr lang="ko-KR" altLang="en-US" sz="2000" dirty="0" smtClean="0"/>
              <a:t>출력을 </a:t>
            </a:r>
            <a:r>
              <a:rPr lang="ko-KR" altLang="en-US" sz="2000" dirty="0" smtClean="0"/>
              <a:t>입력 데이터의 공간적 크기와 동일하게 맞춰주기 </a:t>
            </a:r>
            <a:r>
              <a:rPr lang="ko-KR" altLang="en-US" sz="2000" dirty="0" smtClean="0"/>
              <a:t>위해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endParaRPr lang="ko-KR" altLang="en-US" sz="2000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4900" y="2455545"/>
            <a:ext cx="4553585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1153160" y="1448435"/>
            <a:ext cx="2496185" cy="73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스트라이드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합성곱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연산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7260" y="1622425"/>
            <a:ext cx="337629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출력크기에 영향을 준다</a:t>
            </a:r>
            <a:endParaRPr lang="ko-KR" altLang="en-US" sz="2000" b="1" dirty="0"/>
          </a:p>
        </p:txBody>
      </p:sp>
      <p:pic>
        <p:nvPicPr>
          <p:cNvPr id="12" name="그림 11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1229995" y="2689860"/>
            <a:ext cx="8131810" cy="280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0605" y="2411095"/>
            <a:ext cx="33718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895350" y="1639570"/>
            <a:ext cx="3684905" cy="57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3x3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윈도우 </a:t>
            </a:r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스트라이드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합성곱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연산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04900" y="2458085"/>
            <a:ext cx="1594485" cy="1514475"/>
          </a:xfrm>
          <a:prstGeom prst="rect">
            <a:avLst/>
          </a:prstGeom>
          <a:solidFill>
            <a:srgbClr val="FFCAA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0930" y="3998595"/>
            <a:ext cx="1594485" cy="1514475"/>
          </a:xfrm>
          <a:prstGeom prst="rect">
            <a:avLst/>
          </a:prstGeom>
          <a:solidFill>
            <a:srgbClr val="FFCAA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86400" y="1883410"/>
            <a:ext cx="4413885" cy="101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특성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맵의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너비와 높이가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배수로 다운샘플링 되었다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11165" y="2344420"/>
            <a:ext cx="1396365" cy="598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로 굽은 화살표 16"/>
          <p:cNvSpPr/>
          <p:nvPr/>
        </p:nvSpPr>
        <p:spPr>
          <a:xfrm rot="5400000">
            <a:off x="5719445" y="3300095"/>
            <a:ext cx="1887220" cy="1155700"/>
          </a:xfrm>
          <a:prstGeom prst="bentUpArrow">
            <a:avLst>
              <a:gd name="adj1" fmla="val 25000"/>
              <a:gd name="adj2" fmla="val 22938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56805" y="4269105"/>
            <a:ext cx="2221865" cy="494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연산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224 -0.00111 " pathEditMode="relative" ptsTypes="AA" rAng="0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224 -0.00111 " pathEditMode="relative" ptsTypes="AA" rAng="0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연산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6920" y="1766570"/>
            <a:ext cx="546989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최대 </a:t>
            </a:r>
            <a:r>
              <a:rPr lang="ko-KR" altLang="en-US" sz="2400" b="1" dirty="0" err="1" smtClean="0"/>
              <a:t>풀링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(2x2</a:t>
            </a:r>
            <a:r>
              <a:rPr lang="ko-KR" altLang="en-US" sz="2400" b="1" dirty="0" smtClean="0"/>
              <a:t> 윈도우 </a:t>
            </a:r>
            <a:r>
              <a:rPr lang="ko-KR" altLang="en-US" sz="2400" b="1" dirty="0" err="1" smtClean="0"/>
              <a:t>스트라이드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2)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98995" y="3063875"/>
            <a:ext cx="4214495" cy="163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특성의 </a:t>
            </a:r>
            <a:r>
              <a:rPr lang="ko-KR" altLang="en-US" sz="2000" b="1" dirty="0" smtClean="0"/>
              <a:t>공간적 계층 구조를 학습하는데 도움이 되지 </a:t>
            </a:r>
            <a:r>
              <a:rPr lang="ko-KR" altLang="en-US" sz="2000" b="1" dirty="0" smtClean="0"/>
              <a:t>않음 정보부족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2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최종 가중치가 너무 </a:t>
            </a:r>
            <a:r>
              <a:rPr lang="ko-KR" altLang="en-US" sz="2000" b="1" dirty="0" smtClean="0"/>
              <a:t>많아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 </a:t>
            </a:r>
            <a:r>
              <a:rPr lang="en-US" altLang="ko-KR" sz="2000" b="1" dirty="0" smtClean="0"/>
              <a:t>  -&gt;</a:t>
            </a:r>
            <a:r>
              <a:rPr lang="ko-KR" altLang="en-US" sz="2000" b="1" dirty="0" smtClean="0"/>
              <a:t> 과대적합 발생</a:t>
            </a:r>
            <a:endParaRPr lang="en-US" altLang="ko-KR" sz="2000" b="1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2459990"/>
            <a:ext cx="6219190" cy="3018155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7143750" y="2089150"/>
            <a:ext cx="4204970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합성곱</a:t>
            </a:r>
            <a:r>
              <a:rPr lang="ko-KR" altLang="en-US" b="1" dirty="0" smtClean="0"/>
              <a:t> 층으로만 이루어진 네트워크는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1535" y="5900420"/>
            <a:ext cx="165163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평균 </a:t>
            </a:r>
            <a:r>
              <a:rPr lang="ko-KR" altLang="en-US" sz="2400" b="1" dirty="0" err="1" smtClean="0"/>
              <a:t>풀링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연산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62525" y="1692275"/>
            <a:ext cx="4996180" cy="1177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-</a:t>
            </a:r>
            <a:r>
              <a:rPr lang="ko-KR" altLang="en-US" sz="2000" b="1" dirty="0" smtClean="0"/>
              <a:t>처리할 특성 </a:t>
            </a:r>
            <a:r>
              <a:rPr lang="ko-KR" altLang="en-US" sz="2000" b="1" dirty="0" err="1" smtClean="0"/>
              <a:t>맵의</a:t>
            </a:r>
            <a:r>
              <a:rPr lang="ko-KR" altLang="en-US" sz="2000" b="1" dirty="0" smtClean="0"/>
              <a:t> 가중치 개수 </a:t>
            </a:r>
            <a:r>
              <a:rPr lang="ko-KR" altLang="en-US" sz="2000" b="1" dirty="0" err="1" smtClean="0"/>
              <a:t>감소위해</a:t>
            </a:r>
            <a:endParaRPr lang="en-US" altLang="ko-KR" sz="2000" b="1" dirty="0" smtClean="0"/>
          </a:p>
          <a:p>
            <a:endParaRPr lang="en-US" altLang="ko-KR" sz="1050" b="1" dirty="0" smtClean="0"/>
          </a:p>
          <a:p>
            <a:r>
              <a:rPr lang="en-US" altLang="ko-KR" sz="2000" b="1" dirty="0" smtClean="0"/>
              <a:t>-</a:t>
            </a:r>
            <a:r>
              <a:rPr lang="ko-KR" altLang="en-US" sz="2000" b="1" dirty="0" smtClean="0"/>
              <a:t>위치에 </a:t>
            </a:r>
            <a:r>
              <a:rPr lang="ko-KR" altLang="en-US" sz="2000" b="1" dirty="0" smtClean="0"/>
              <a:t>대한 변화에 </a:t>
            </a:r>
            <a:r>
              <a:rPr lang="ko-KR" altLang="en-US" sz="2000" b="1" dirty="0" err="1" smtClean="0"/>
              <a:t>영항을</a:t>
            </a:r>
            <a:r>
              <a:rPr lang="ko-KR" altLang="en-US" sz="2000" b="1" dirty="0" smtClean="0"/>
              <a:t> 덜 받기 때문</a:t>
            </a:r>
          </a:p>
          <a:p>
            <a:endParaRPr lang="en-US" altLang="ko-KR" sz="2000" b="1" dirty="0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75" y="3197225"/>
            <a:ext cx="7122795" cy="297116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457960" y="1968500"/>
            <a:ext cx="292925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다운샘플링을 하는 이유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 14"/>
          <p:cNvSpPr/>
          <p:nvPr/>
        </p:nvSpPr>
        <p:spPr>
          <a:xfrm>
            <a:off x="3358515" y="2227580"/>
            <a:ext cx="3773805" cy="2767965"/>
          </a:xfrm>
          <a:prstGeom prst="rightArrow">
            <a:avLst/>
          </a:prstGeom>
          <a:solidFill>
            <a:schemeClr val="bg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작은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문제에서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타당성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1615" y="3256915"/>
            <a:ext cx="110807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모델</a:t>
            </a:r>
            <a:endParaRPr lang="ko-KR" alt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38575" y="3018790"/>
            <a:ext cx="2505710" cy="101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작고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규제가 잘 되어 있고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간단한 작업이면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3480" y="3312160"/>
            <a:ext cx="379603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수백 개의 샘플로 충분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내려받기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615" y="1463040"/>
            <a:ext cx="674243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4770" y="3058160"/>
            <a:ext cx="5500370" cy="252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내려받기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16875" y="4861560"/>
            <a:ext cx="3117850" cy="101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-2000</a:t>
            </a:r>
            <a:r>
              <a:rPr lang="ko-KR" altLang="en-US" sz="2000" b="1" dirty="0" smtClean="0"/>
              <a:t>개의 훈련 이미지</a:t>
            </a:r>
          </a:p>
          <a:p>
            <a:r>
              <a:rPr lang="en-US" altLang="ko-KR" sz="2000" b="1" dirty="0" smtClean="0"/>
              <a:t>-1000</a:t>
            </a:r>
            <a:r>
              <a:rPr lang="ko-KR" altLang="en-US" sz="2000" b="1" dirty="0" smtClean="0"/>
              <a:t>개의 검증 이미지</a:t>
            </a:r>
          </a:p>
          <a:p>
            <a:r>
              <a:rPr lang="en-US" altLang="ko-KR" sz="2000" b="1" dirty="0" smtClean="0"/>
              <a:t>-1000</a:t>
            </a:r>
            <a:r>
              <a:rPr lang="ko-KR" altLang="en-US" sz="2000" b="1" dirty="0" smtClean="0"/>
              <a:t>개의 테스트 이미지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5830" y="1262380"/>
            <a:ext cx="4631055" cy="5595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1825" y="1273175"/>
            <a:ext cx="5980430" cy="2350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네트워크 구성하기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560" y="4254500"/>
            <a:ext cx="378523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Conv2D + </a:t>
            </a:r>
            <a:r>
              <a:rPr lang="en-US" altLang="ko-KR" b="1" dirty="0" err="1" smtClean="0"/>
              <a:t>MaxPooling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단계 추가</a:t>
            </a:r>
            <a:endParaRPr lang="ko-KR" altLang="en-US" b="1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9020" y="1704975"/>
            <a:ext cx="6238240" cy="359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984875" y="5637530"/>
            <a:ext cx="257683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강아지일 확률 출력</a:t>
            </a:r>
            <a:endParaRPr lang="ko-KR" altLang="en-US" b="1" dirty="0" smtClean="0"/>
          </a:p>
        </p:txBody>
      </p:sp>
      <p:sp>
        <p:nvSpPr>
          <p:cNvPr id="12" name="오른쪽 대괄호 11"/>
          <p:cNvSpPr/>
          <p:nvPr/>
        </p:nvSpPr>
        <p:spPr>
          <a:xfrm>
            <a:off x="7290435" y="4272915"/>
            <a:ext cx="183515" cy="297815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hape 14"/>
          <p:cNvCxnSpPr>
            <a:endCxn id="11" idx="1"/>
          </p:cNvCxnSpPr>
          <p:nvPr/>
        </p:nvCxnSpPr>
        <p:spPr>
          <a:xfrm>
            <a:off x="5502910" y="5370195"/>
            <a:ext cx="481965" cy="452120"/>
          </a:xfrm>
          <a:prstGeom prst="bentConnector3">
            <a:avLst>
              <a:gd name="adj1" fmla="val 1721"/>
            </a:avLst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2845" y="1189990"/>
            <a:ext cx="5687695" cy="117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전처리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6945" y="2397760"/>
            <a:ext cx="70866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434205" y="1012825"/>
            <a:ext cx="7069455" cy="1200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사진 </a:t>
            </a:r>
            <a:r>
              <a:rPr lang="ko-KR" altLang="en-US" b="1" dirty="0" smtClean="0"/>
              <a:t>파일을 읽습니다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2. JPEG </a:t>
            </a:r>
            <a:r>
              <a:rPr lang="ko-KR" altLang="en-US" b="1" dirty="0" err="1" smtClean="0"/>
              <a:t>콘텐츠를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RGB </a:t>
            </a:r>
            <a:r>
              <a:rPr lang="ko-KR" altLang="en-US" b="1" dirty="0" smtClean="0"/>
              <a:t>픽셀 값으로 </a:t>
            </a:r>
            <a:r>
              <a:rPr lang="ko-KR" altLang="en-US" b="1" dirty="0" err="1" smtClean="0"/>
              <a:t>디코딩합니다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그다음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부동 소수 타입의 </a:t>
            </a:r>
            <a:r>
              <a:rPr lang="ko-KR" altLang="en-US" b="1" dirty="0" err="1" smtClean="0"/>
              <a:t>텐서로</a:t>
            </a:r>
            <a:r>
              <a:rPr lang="ko-KR" altLang="en-US" b="1" dirty="0" smtClean="0"/>
              <a:t> 변환합니다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4. </a:t>
            </a:r>
            <a:r>
              <a:rPr lang="ko-KR" altLang="en-US" b="1" dirty="0" smtClean="0"/>
              <a:t>픽셀 </a:t>
            </a:r>
            <a:r>
              <a:rPr lang="ko-KR" altLang="en-US" b="1" dirty="0" smtClean="0"/>
              <a:t>값</a:t>
            </a:r>
            <a:r>
              <a:rPr lang="en-US" altLang="ko-KR" b="1" dirty="0" smtClean="0"/>
              <a:t>(0~255</a:t>
            </a:r>
            <a:r>
              <a:rPr lang="ko-KR" altLang="en-US" b="1" dirty="0" smtClean="0"/>
              <a:t>의 정수값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의 스케일을 </a:t>
            </a:r>
            <a:r>
              <a:rPr lang="en-US" altLang="ko-KR" b="1" dirty="0" smtClean="0"/>
              <a:t>[0, 1] </a:t>
            </a:r>
            <a:r>
              <a:rPr lang="ko-KR" altLang="en-US" b="1" dirty="0" smtClean="0"/>
              <a:t>사이로 조정합니다</a:t>
            </a:r>
            <a:r>
              <a:rPr lang="en-US" altLang="ko-KR" b="1" dirty="0" smtClean="0"/>
              <a:t>.</a:t>
            </a:r>
          </a:p>
        </p:txBody>
      </p:sp>
      <p:cxnSp>
        <p:nvCxnSpPr>
          <p:cNvPr id="18" name="직선 화살표 연결선 17"/>
          <p:cNvCxnSpPr>
            <a:stCxn id="16" idx="1"/>
          </p:cNvCxnSpPr>
          <p:nvPr/>
        </p:nvCxnSpPr>
        <p:spPr>
          <a:xfrm rot="10800000" flipV="1">
            <a:off x="2992755" y="1612900"/>
            <a:ext cx="1441450" cy="7727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6" idx="1"/>
          </p:cNvCxnSpPr>
          <p:nvPr/>
        </p:nvCxnSpPr>
        <p:spPr>
          <a:xfrm rot="10800000" flipH="1" flipV="1">
            <a:off x="4434205" y="1612900"/>
            <a:ext cx="636905" cy="8394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9395" y="4603115"/>
            <a:ext cx="5775325" cy="1689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직사각형 24"/>
          <p:cNvSpPr/>
          <p:nvPr/>
        </p:nvSpPr>
        <p:spPr>
          <a:xfrm>
            <a:off x="8768715" y="5106670"/>
            <a:ext cx="2730500" cy="33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/>
              <a:t>필요한 </a:t>
            </a:r>
            <a:r>
              <a:rPr lang="ko-KR" altLang="en-US" sz="1600" b="1" dirty="0" err="1" smtClean="0"/>
              <a:t>에포크</a:t>
            </a:r>
            <a:r>
              <a:rPr lang="ko-KR" altLang="en-US" sz="1600" b="1" dirty="0" smtClean="0"/>
              <a:t> 별 배치 개수</a:t>
            </a:r>
            <a:endParaRPr lang="ko-KR" altLang="en-US" sz="1600" b="1" dirty="0"/>
          </a:p>
        </p:txBody>
      </p:sp>
      <p:sp>
        <p:nvSpPr>
          <p:cNvPr id="26" name="직사각형 25"/>
          <p:cNvSpPr/>
          <p:nvPr/>
        </p:nvSpPr>
        <p:spPr>
          <a:xfrm>
            <a:off x="8862695" y="5948680"/>
            <a:ext cx="2524760" cy="33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/>
              <a:t>검증 </a:t>
            </a:r>
            <a:r>
              <a:rPr lang="ko-KR" altLang="en-US" sz="1600" b="1" dirty="0" err="1" smtClean="0"/>
              <a:t>에포크</a:t>
            </a:r>
            <a:r>
              <a:rPr lang="ko-KR" altLang="en-US" sz="1600" b="1" dirty="0" smtClean="0"/>
              <a:t> 별 배치 개수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724660" y="2895600"/>
            <a:ext cx="84086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장 컴퓨터 비전을 위한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+mn-ea"/>
              </a:rPr>
              <a:t>딥러닝</a:t>
            </a:r>
            <a:endParaRPr lang="en-US" altLang="ko-KR" sz="36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947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전처리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9840" y="5542915"/>
            <a:ext cx="34804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=&gt; </a:t>
            </a:r>
            <a:r>
              <a:rPr lang="ko-KR" altLang="en-US" sz="3600" b="1" dirty="0" smtClean="0"/>
              <a:t>데이터 증식</a:t>
            </a:r>
            <a:endParaRPr lang="en-US" altLang="ko-KR" sz="3600" b="1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8215" y="1698625"/>
            <a:ext cx="4581525" cy="3286125"/>
          </a:xfrm>
          <a:prstGeom prst="rect">
            <a:avLst/>
          </a:prstGeom>
          <a:noFill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1125" y="1690370"/>
            <a:ext cx="4581525" cy="3286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6960" y="1975485"/>
            <a:ext cx="4630420" cy="255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증식 사용하기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6170" y="2317750"/>
            <a:ext cx="481266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/>
              <a:t>랜덤하게</a:t>
            </a:r>
            <a:r>
              <a:rPr lang="ko-KR" altLang="en-US" sz="1600" b="1" dirty="0" smtClean="0"/>
              <a:t> 사진을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회전</a:t>
            </a:r>
            <a:r>
              <a:rPr lang="ko-KR" altLang="en-US" sz="1600" b="1" dirty="0" smtClean="0"/>
              <a:t>시킬 각도 </a:t>
            </a:r>
            <a:r>
              <a:rPr lang="ko-KR" altLang="en-US" sz="1600" b="1" dirty="0" smtClean="0"/>
              <a:t>범위 </a:t>
            </a:r>
            <a:r>
              <a:rPr lang="en-US" altLang="ko-KR" sz="1600" b="1" dirty="0" smtClean="0"/>
              <a:t>(</a:t>
            </a:r>
            <a:r>
              <a:rPr lang="en-US" altLang="ko-KR" sz="1600" b="1" dirty="0" smtClean="0"/>
              <a:t>0-180 </a:t>
            </a:r>
            <a:r>
              <a:rPr lang="ko-KR" altLang="en-US" sz="1600" b="1" dirty="0" smtClean="0"/>
              <a:t>사이</a:t>
            </a:r>
            <a:r>
              <a:rPr lang="en-US" altLang="ko-KR" sz="1600" b="1" dirty="0" smtClean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0535" y="2661285"/>
            <a:ext cx="512254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사진을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수평</a:t>
            </a:r>
            <a:r>
              <a:rPr lang="ko-KR" altLang="en-US" sz="1600" b="1" dirty="0" smtClean="0"/>
              <a:t>과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수직</a:t>
            </a:r>
            <a:r>
              <a:rPr lang="ko-KR" altLang="en-US" sz="1600" b="1" dirty="0" smtClean="0"/>
              <a:t>으로 </a:t>
            </a:r>
            <a:r>
              <a:rPr lang="ko-KR" altLang="en-US" sz="1600" b="1" dirty="0" err="1" smtClean="0"/>
              <a:t>랜덤하게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평행 이동</a:t>
            </a:r>
            <a:r>
              <a:rPr lang="ko-KR" altLang="en-US" sz="1600" b="1" dirty="0" smtClean="0"/>
              <a:t>시킬 </a:t>
            </a:r>
            <a:r>
              <a:rPr lang="ko-KR" altLang="en-US" sz="1600" b="1" dirty="0" smtClean="0"/>
              <a:t>범위       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전체 넓이와 높이에 대한 비율</a:t>
            </a:r>
            <a:r>
              <a:rPr lang="en-US" altLang="ko-KR" sz="1600" b="1" dirty="0" smtClean="0"/>
              <a:t>)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763770" y="3270885"/>
            <a:ext cx="382841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/>
              <a:t>랜덤하게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전단 변환</a:t>
            </a:r>
            <a:r>
              <a:rPr lang="ko-KR" altLang="en-US" sz="1600" b="1" dirty="0" smtClean="0"/>
              <a:t>을 적용할 각도 </a:t>
            </a:r>
            <a:r>
              <a:rPr lang="ko-KR" altLang="en-US" sz="1600" b="1" dirty="0" smtClean="0"/>
              <a:t>범위</a:t>
            </a:r>
            <a:endParaRPr lang="en-US" altLang="ko-KR" sz="16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783455" y="3564890"/>
            <a:ext cx="286321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/>
              <a:t>랜덤하게</a:t>
            </a:r>
            <a:r>
              <a:rPr lang="ko-KR" altLang="en-US" sz="1600" b="1" dirty="0" smtClean="0"/>
              <a:t> 사진을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확대</a:t>
            </a:r>
            <a:r>
              <a:rPr lang="ko-KR" altLang="en-US" sz="1600" b="1" dirty="0" smtClean="0"/>
              <a:t>할 범위</a:t>
            </a:r>
            <a:endParaRPr lang="en-US" altLang="ko-KR" sz="16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492750" y="3883025"/>
            <a:ext cx="6699250" cy="32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 smtClean="0"/>
              <a:t>랜덤하게</a:t>
            </a:r>
            <a:r>
              <a:rPr lang="ko-KR" altLang="en-US" sz="1500" b="1" dirty="0" smtClean="0"/>
              <a:t> 이미지를 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수평</a:t>
            </a:r>
            <a:r>
              <a:rPr lang="ko-KR" altLang="en-US" sz="1500" b="1" dirty="0" smtClean="0"/>
              <a:t>으로 </a:t>
            </a:r>
            <a:r>
              <a:rPr lang="ko-KR" altLang="en-US" sz="1500" b="1" dirty="0" smtClean="0">
                <a:solidFill>
                  <a:srgbClr val="FF0000"/>
                </a:solidFill>
              </a:rPr>
              <a:t>뒤집음</a:t>
            </a:r>
            <a:r>
              <a:rPr lang="en-US" altLang="ko-KR" sz="1500" b="1" dirty="0" smtClean="0"/>
              <a:t> (</a:t>
            </a:r>
            <a:r>
              <a:rPr lang="ko-KR" altLang="en-US" sz="1500" b="1" dirty="0" smtClean="0"/>
              <a:t>수평 </a:t>
            </a:r>
            <a:r>
              <a:rPr lang="ko-KR" altLang="en-US" sz="1500" b="1" dirty="0" smtClean="0"/>
              <a:t>대칭을 가정할 수 있을 때 </a:t>
            </a:r>
            <a:r>
              <a:rPr lang="ko-KR" altLang="en-US" sz="1500" b="1" dirty="0" smtClean="0"/>
              <a:t>사용</a:t>
            </a:r>
            <a:r>
              <a:rPr lang="en-US" altLang="ko-KR" sz="1500" b="1" dirty="0" smtClean="0"/>
              <a:t>)</a:t>
            </a:r>
            <a:endParaRPr lang="en-US" altLang="ko-KR" sz="15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3829685" y="4759960"/>
            <a:ext cx="6478270" cy="33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회전이나 가로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세로 이동으로 인해 새롭게 생성해야 할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픽셀을 채움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0" name="Shape 19"/>
          <p:cNvCxnSpPr>
            <a:stCxn id="43009" idx="2"/>
          </p:cNvCxnSpPr>
          <p:nvPr/>
        </p:nvCxnSpPr>
        <p:spPr>
          <a:xfrm rot="16200000" flipH="1">
            <a:off x="3425190" y="4497705"/>
            <a:ext cx="424180" cy="489585"/>
          </a:xfrm>
          <a:prstGeom prst="bentConnector2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내려받기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8875" y="1393825"/>
            <a:ext cx="2681605" cy="514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6550" y="1404620"/>
            <a:ext cx="2645410" cy="515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045" y="1835150"/>
            <a:ext cx="7410450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증식 사용하기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71970" y="4640580"/>
            <a:ext cx="3344545" cy="33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 smtClean="0"/>
              <a:t>드롭아웃</a:t>
            </a:r>
            <a:r>
              <a:rPr lang="ko-KR" altLang="en-US" sz="1600" b="1" dirty="0" smtClean="0"/>
              <a:t> 계층 추가</a:t>
            </a:r>
            <a:endParaRPr lang="ko-KR" altLang="en-US" sz="1600" b="1" dirty="0"/>
          </a:p>
        </p:txBody>
      </p:sp>
      <p:cxnSp>
        <p:nvCxnSpPr>
          <p:cNvPr id="20" name="Shape 19"/>
          <p:cNvCxnSpPr/>
          <p:nvPr/>
        </p:nvCxnSpPr>
        <p:spPr>
          <a:xfrm flipV="1">
            <a:off x="5104130" y="4818380"/>
            <a:ext cx="1734820" cy="52705"/>
          </a:xfrm>
          <a:prstGeom prst="bentConnector3">
            <a:avLst>
              <a:gd name="adj1" fmla="val -1278"/>
            </a:avLst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955675" y="4738370"/>
            <a:ext cx="4139565" cy="2578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증식 사용하기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670" y="1663700"/>
            <a:ext cx="754380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8070" y="1668145"/>
            <a:ext cx="57150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592963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소규모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데이터셋에서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밑바닥부터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훈련하기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5.2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증식 사용하기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165" y="1598930"/>
            <a:ext cx="4638675" cy="3286125"/>
          </a:xfrm>
          <a:prstGeom prst="rect">
            <a:avLst/>
          </a:prstGeom>
          <a:noFill/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3925" y="1582420"/>
            <a:ext cx="4638675" cy="3286125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318895" y="5231130"/>
            <a:ext cx="3344545" cy="33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85%</a:t>
            </a:r>
            <a:r>
              <a:rPr lang="ko-KR" altLang="en-US" sz="1600" b="1" dirty="0" smtClean="0"/>
              <a:t>의 정확도</a:t>
            </a:r>
            <a:endParaRPr lang="ko-KR" altLang="en-US" sz="1600" b="1" dirty="0"/>
          </a:p>
        </p:txBody>
      </p:sp>
      <p:sp>
        <p:nvSpPr>
          <p:cNvPr id="12" name="직사각형 11"/>
          <p:cNvSpPr/>
          <p:nvPr/>
        </p:nvSpPr>
        <p:spPr>
          <a:xfrm>
            <a:off x="1313180" y="5566410"/>
            <a:ext cx="6949440" cy="33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훈련곡선이 검증 곡선에 가깝게 따라감</a:t>
            </a:r>
            <a:endParaRPr lang="ko-KR" altLang="en-US" sz="1600" b="1" dirty="0"/>
          </a:p>
        </p:txBody>
      </p:sp>
      <p:sp>
        <p:nvSpPr>
          <p:cNvPr id="13" name="직사각형 12"/>
          <p:cNvSpPr/>
          <p:nvPr/>
        </p:nvSpPr>
        <p:spPr>
          <a:xfrm>
            <a:off x="1338580" y="5956935"/>
            <a:ext cx="3344545" cy="33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/>
              <a:t>과대적합 </a:t>
            </a:r>
            <a:r>
              <a:rPr lang="en-US" altLang="ko-KR" sz="1600" b="1" dirty="0" smtClean="0"/>
              <a:t>X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2635" cy="854710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5535" cy="353695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3681095" y="3056890"/>
            <a:ext cx="4827270" cy="7385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사전 훈련된 심층 신경망 ?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사전 훈련된 네트워크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984250" y="1583690"/>
            <a:ext cx="9923145" cy="36931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- 사전 훈련된 네트워크는 저마다 다른 특징을 가짐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&lt; 가장 중요한 특징 &gt;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네트워크의 정확도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속도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크기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따라서, 네트워크를 선택할 때 이러한 특징 사이의 장단점을 절충하여 선택해야 함 !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사전 훈련된 네트워크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984250" y="1924685"/>
            <a:ext cx="9923145" cy="36931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&lt; 네트워크 모듈의 종류 &gt;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Xception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Inception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ResNet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VGG16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VGG19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MobileNet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VGGNet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984250" y="1381125"/>
            <a:ext cx="9923145" cy="3970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VGGNet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VGGNet은 간단한 구조로 이해와 변형이 쉬워 많이 응용된 모델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&lt; VGGNet 특징 &gt;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작은 필터 크기의 Convolution 연산 ( 3 x 3 필터 )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Question)  3 x 3 Convolution 연산을 쌓는 것이 어떤 의미가 있을까?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948055" y="1275080"/>
            <a:ext cx="5855335" cy="101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(Convolution neural network) 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0670" y="2566670"/>
            <a:ext cx="8645525" cy="305879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7492365" y="1257935"/>
            <a:ext cx="1602105" cy="55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컨브넷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VGGNet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984250" y="1381125"/>
            <a:ext cx="11127740" cy="29241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Question)  3 x 3 Convolution 연산을 쌓는 것이 어떤 의미가 있을까?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3 x 3 Convolution을 두 번 쌓는 것 = 5 x 5 Convolution과 동일한 Receptive field의 정보를 처리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3 x 3 Convolution을 세 번 쌓는 것 = 7 x 7 Convolution과 동일한 Receptive field의 정보를 처리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Receptive field ?</a:t>
            </a:r>
            <a:endParaRPr lang="ko-KR" altLang="en-US" sz="2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: 어떤 출력 레이어의 뉴런 하나에 영향을 미치는 입력 뉴런들의 공간 크기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6607885274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130300" y="4476750"/>
            <a:ext cx="2871470" cy="2001520"/>
          </a:xfrm>
          <a:prstGeom prst="rect"/>
          <a:noFill/>
        </p:spPr>
      </p:pic>
      <p:sp>
        <p:nvSpPr>
          <p:cNvPr id="29" name="텍스트 상자 28"/>
          <p:cNvSpPr txBox="1">
            <a:spLocks/>
          </p:cNvSpPr>
          <p:nvPr/>
        </p:nvSpPr>
        <p:spPr>
          <a:xfrm rot="0">
            <a:off x="4714875" y="4596130"/>
            <a:ext cx="7717155" cy="924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Receptive field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필터의 크기와 동일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0" name="도형 29"/>
          <p:cNvCxnSpPr>
            <a:endCxn id="29" idx="1"/>
          </p:cNvCxnSpPr>
          <p:nvPr/>
        </p:nvCxnSpPr>
        <p:spPr>
          <a:xfrm rot="0" flipV="1">
            <a:off x="1535430" y="4780915"/>
            <a:ext cx="3180715" cy="626110"/>
          </a:xfrm>
          <a:prstGeom prst="straightConnector1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VGGNet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0">
            <a:off x="1642745" y="1536065"/>
            <a:ext cx="3073400" cy="2084705"/>
          </a:xfrm>
          <a:prstGeom prst="rect"/>
          <a:noFill/>
          <a:ln w="571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5 x 5 convolution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7 x 7 convolution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6953250" y="1536065"/>
            <a:ext cx="3073400" cy="2084705"/>
          </a:xfrm>
          <a:prstGeom prst="rect"/>
          <a:noFill/>
          <a:ln w="571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 x 3 convolution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여러 번 쌓기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3" name="도형 32"/>
          <p:cNvCxnSpPr/>
          <p:nvPr/>
        </p:nvCxnSpPr>
        <p:spPr>
          <a:xfrm rot="0" flipH="1">
            <a:off x="5321935" y="1607185"/>
            <a:ext cx="1013460" cy="977900"/>
          </a:xfrm>
          <a:prstGeom prst="line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도형 33"/>
          <p:cNvCxnSpPr/>
          <p:nvPr/>
        </p:nvCxnSpPr>
        <p:spPr>
          <a:xfrm rot="0" flipH="1" flipV="1">
            <a:off x="5309870" y="2560320"/>
            <a:ext cx="1013460" cy="1084580"/>
          </a:xfrm>
          <a:prstGeom prst="line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상자 34"/>
          <p:cNvSpPr txBox="1">
            <a:spLocks/>
          </p:cNvSpPr>
          <p:nvPr/>
        </p:nvSpPr>
        <p:spPr>
          <a:xfrm rot="0">
            <a:off x="7651750" y="3762375"/>
            <a:ext cx="255714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더 좋은 성능!!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 rot="0">
            <a:off x="993775" y="4413250"/>
            <a:ext cx="11161395" cy="15703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Why? </a:t>
            </a:r>
            <a:endParaRPr lang="ko-KR" altLang="en-US" sz="2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3 x 3 convolution 연산 여러 번  -&gt; 여러 번 비선형 처리를 함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3 x 3 convolution 여러 번 했을 때 파라미터의 수가 더 적음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984250" y="1381125"/>
            <a:ext cx="9923145" cy="28625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ImageNet 데이터베이스의 백만 개가 넘는 이미지에 대해 훈련된 Convolution 신경망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- 16개의 계층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이미지를 키보드, 마우스, 연필, 각종 동물 등 1,000가지 사물 범주로 분류할 수 있음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- 네트워크의 이미지 입력 크기 -&gt;  224 x 224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VGG16 구조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1846218779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95250" y="1303020"/>
            <a:ext cx="8065770" cy="4857750"/>
          </a:xfrm>
          <a:prstGeom prst="rect"/>
          <a:noFill/>
        </p:spPr>
      </p:pic>
      <p:pic>
        <p:nvPicPr>
          <p:cNvPr id="28" name="그림 27" descr="C:/Users/ehdal/AppData/Roaming/PolarisOffice/ETemp/3628_23625368/fImage53256878685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168005" y="952500"/>
            <a:ext cx="3898265" cy="58115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 구조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351275884183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890" y="1308100"/>
            <a:ext cx="11921490" cy="2299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3512758903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890" y="1308100"/>
            <a:ext cx="11921490" cy="22993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54610" y="1701165"/>
            <a:ext cx="1021715" cy="1375410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rot="16200000" flipH="1">
            <a:off x="466725" y="3175000"/>
            <a:ext cx="1741805" cy="1544955"/>
          </a:xfrm>
          <a:prstGeom prst="bentConnector3">
            <a:avLst>
              <a:gd name="adj1" fmla="val 99954"/>
            </a:avLst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0"/>
          <p:cNvSpPr txBox="1">
            <a:spLocks/>
          </p:cNvSpPr>
          <p:nvPr/>
        </p:nvSpPr>
        <p:spPr>
          <a:xfrm rot="0">
            <a:off x="2167890" y="4683125"/>
            <a:ext cx="967613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Input image (224 x 224 x 3)   즉,  224 x 224 의 RGB 이미지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351275899452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890" y="1308100"/>
            <a:ext cx="11921490" cy="22993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1397635" y="1282700"/>
            <a:ext cx="1418590" cy="2425700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rot="16200000" flipH="1">
            <a:off x="1873250" y="3911600"/>
            <a:ext cx="1310005" cy="897255"/>
          </a:xfrm>
          <a:prstGeom prst="bentConnector3">
            <a:avLst>
              <a:gd name="adj1" fmla="val 99954"/>
            </a:avLst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0"/>
          <p:cNvSpPr txBox="1">
            <a:spLocks/>
          </p:cNvSpPr>
          <p:nvPr/>
        </p:nvSpPr>
        <p:spPr>
          <a:xfrm rot="0">
            <a:off x="3048000" y="3730625"/>
            <a:ext cx="9002395" cy="28041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 1층(Conv1_1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)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64개의 3 x 3 x 3 filter 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로 입력 이미지를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64장의 224 x 224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( 224 x 224 x 64 )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2층(Conv1_2)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64개의 3 x 3 x 64 filter 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64장의 224 x 224  특성맵 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( 224 x 224 x 64 )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 x 2 max pooling ( stride = 2 ) 적용    -----&gt; 112 x 112 x 64 로 줄임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351275908250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890" y="1308100"/>
            <a:ext cx="11921490" cy="22993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2762885" y="1282700"/>
            <a:ext cx="1418590" cy="2425700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rot="16200000" flipH="1">
            <a:off x="3238500" y="3895725"/>
            <a:ext cx="1310005" cy="897255"/>
          </a:xfrm>
          <a:prstGeom prst="bentConnector3">
            <a:avLst>
              <a:gd name="adj1" fmla="val 99954"/>
            </a:avLst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상자 30"/>
          <p:cNvSpPr txBox="1">
            <a:spLocks/>
          </p:cNvSpPr>
          <p:nvPr/>
        </p:nvSpPr>
        <p:spPr>
          <a:xfrm rot="0">
            <a:off x="4508500" y="3730625"/>
            <a:ext cx="9002395" cy="28041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3층(Conv2_1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)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128개의 3 x 3 x 128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128장의 112 x 112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( 112 x 112 x 128 )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4층(Conv2_2)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128개의 3 x 3 x 128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128장의 112 x 112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( 112 x 112 x 128 )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 x 2 max pooling ( stride = 2 ) 적용    -----&gt; 56 x 56 x 128 로 줄임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351275917448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890" y="1308100"/>
            <a:ext cx="11921490" cy="22993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4156075" y="1282700"/>
            <a:ext cx="1742440" cy="2425700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365125" y="3810000"/>
            <a:ext cx="7017385" cy="28041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5층(Conv3_1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)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256개의 3 x 3 x 128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256장의 56 x 56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( 56 x 56 x 256 )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6층(Conv3_2)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256개의 3 x 3 x 256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256장의 56 x 56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( 56 x 56 x 256 )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7층(Conv3_3)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256개의 3 x 3 x 256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256장의 56 x 56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( 56 x 56 x 256 )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7604125" y="5461000"/>
            <a:ext cx="3779520" cy="10795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 x 2 max pooling ( stride = 2 ) 적용    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-----&gt; 28 x 28 x 256 으로 줄임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351275926747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890" y="1308100"/>
            <a:ext cx="11921490" cy="22993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5870575" y="1282700"/>
            <a:ext cx="1742440" cy="2425700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365125" y="3810000"/>
            <a:ext cx="7017385" cy="28041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8층(Conv4_1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)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512개의 3 x 3 x 256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512장의 28 x 28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( 28 x 28 x 512 )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9층(Conv4_2)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512개의 3 x 3 x 512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512장의 28 x 28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( 28 x 28 x 512 )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10층(Conv4_3)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512개의 3 x 3 x 512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512장의 28 x 28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( 28 x 28 x 512 )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7604125" y="5461000"/>
            <a:ext cx="3779520" cy="10795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 x 2 max pooling ( stride = 2 ) 적용    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-----&gt; 14 x 14 x 512 로 줄임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240" y="2174240"/>
            <a:ext cx="10482580" cy="258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9264015" y="2685415"/>
            <a:ext cx="2630170" cy="55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MNIST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 포맷 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4715" y="1155700"/>
            <a:ext cx="5755005" cy="55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MNIST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숫자 이미지 분류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컨브넷으로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235450" y="3277235"/>
            <a:ext cx="32194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234180" y="4373245"/>
            <a:ext cx="32194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47515" y="3837940"/>
            <a:ext cx="32194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351275935415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890" y="1308100"/>
            <a:ext cx="11921490" cy="22993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7616825" y="1282700"/>
            <a:ext cx="1742440" cy="2425700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365125" y="3810000"/>
            <a:ext cx="7017385" cy="28041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11층(Conv5_1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)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512개의 3 x 3 x 512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512장의 14 x 14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( 14 x 14 x 512 )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12층(Conv5_2)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512개의 3 x 3 x 512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512장의 14 x 14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( 14 x 14 x 512 )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13층(Conv5_3)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512개의 3 x 3 x 512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512장의 14 x 14  특성맵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생성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( 14 x 14 x 512 )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7604125" y="5461000"/>
            <a:ext cx="3779520" cy="10795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 x 2 max pooling ( stride = 2 ) 적용    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-----&gt; 7 x 7 x 512 로 줄임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351275944241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890" y="1308100"/>
            <a:ext cx="11921490" cy="22993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9350375" y="1282700"/>
            <a:ext cx="1957705" cy="2425700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 rot="0">
            <a:off x="365125" y="3810000"/>
            <a:ext cx="7017385" cy="28041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14층(FC1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)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4096개의 7 x 7 x 512 filter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로 특성맵을 Convolution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 x 1 size 의 4096장 특성맵 산출 ( 4096 차원의 벡터 )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15층(FC2)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4096개의 뉴런으로 구성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14층의 4096개의 뉴런과 연결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16층(FC3)</a:t>
            </a: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: 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1000개의 뉴런으로 구성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-&gt; </a:t>
            </a: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15층의 4096개의 뉴런과 연결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7604125" y="5461000"/>
            <a:ext cx="3779520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출력값들은 Softmax 함수로 활성화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43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사전 훈련된 컨브넷 사용하기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7220" cy="46164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5.3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64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VGG 16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그림 27" descr="C:/Users/ehdal/AppData/Roaming/PolarisOffice/ETemp/3628_23625368/fImage351275953113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5890" y="1308100"/>
            <a:ext cx="11921490" cy="22993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11340465" y="1694815"/>
            <a:ext cx="770255" cy="1345565"/>
          </a:xfrm>
          <a:prstGeom prst="round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 rot="0">
            <a:off x="5937250" y="4270375"/>
            <a:ext cx="4446270" cy="8331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rgbClr val="000000"/>
                </a:solidFill>
                <a:latin typeface="맑은 고딕" charset="0"/>
                <a:ea typeface="맑은 고딕" charset="0"/>
              </a:rPr>
              <a:t>1000개의 뉴런으로 구성</a:t>
            </a:r>
            <a:endParaRPr lang="ko-KR" altLang="en-US" sz="1600" b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-&gt; 1000개의 클래스로 분류하는 목적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3" name="도형 32"/>
          <p:cNvCxnSpPr/>
          <p:nvPr/>
        </p:nvCxnSpPr>
        <p:spPr>
          <a:xfrm rot="5400000">
            <a:off x="9953625" y="2851785"/>
            <a:ext cx="1597660" cy="2011045"/>
          </a:xfrm>
          <a:prstGeom prst="bentConnector3">
            <a:avLst>
              <a:gd name="adj1" fmla="val 100005"/>
            </a:avLst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724660" y="2895600"/>
            <a:ext cx="84086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장 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텍스트와 시퀀스를 위한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+mn-ea"/>
              </a:rPr>
              <a:t>딥러닝</a:t>
            </a:r>
            <a:endParaRPr lang="en-US" altLang="ko-KR" sz="36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117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RNN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2841625" y="3171190"/>
            <a:ext cx="652526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순환 신경망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RNN (Recurrent Neural Network) ?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RNN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4050597174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67200" y="1301750"/>
            <a:ext cx="3655060" cy="5239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RNN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373139779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895" y="2197100"/>
            <a:ext cx="10822940" cy="3480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RNN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39009983685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47850" y="1976119"/>
            <a:ext cx="8515985" cy="3796665"/>
          </a:xfrm>
          <a:prstGeom prst="rect"/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 rot="0">
            <a:off x="4343400" y="6057900"/>
            <a:ext cx="35248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&lt; RNN을 뉴런 단위로 시각화 &gt;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RNN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1716799018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6825" y="2238375"/>
            <a:ext cx="9649460" cy="33058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RNN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122189963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85845" y="1647825"/>
            <a:ext cx="5025390" cy="46964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10" name="직사각형 9"/>
          <p:cNvSpPr/>
          <p:nvPr/>
        </p:nvSpPr>
        <p:spPr>
          <a:xfrm>
            <a:off x="894715" y="979805"/>
            <a:ext cx="5755005" cy="55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MNIST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숫자 이미지 분류 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 </a:t>
            </a:r>
            <a:r>
              <a:rPr lang="ko-KR" altLang="en-US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컨브넷으로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FF19204-D82F-451E-8EEE-D5001095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1411605"/>
            <a:ext cx="8038465" cy="44399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193665" y="2026285"/>
            <a:ext cx="768350" cy="2435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12815" y="2033905"/>
            <a:ext cx="600075" cy="242125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RNN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178831002452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52775" y="1752600"/>
            <a:ext cx="5896610" cy="4591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RNN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92091008250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19575" y="1552575"/>
            <a:ext cx="3763010" cy="4867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RNN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77301014448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71770" y="2195195"/>
            <a:ext cx="5339715" cy="1234440"/>
          </a:xfrm>
          <a:prstGeom prst="rect"/>
          <a:noFill/>
        </p:spPr>
      </p:pic>
      <p:pic>
        <p:nvPicPr>
          <p:cNvPr id="28" name="그림 27" descr="C:/Users/ehdal/AppData/Roaming/PolarisOffice/ETemp/3628_23625368/fImage92091015747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8725" y="1533525"/>
            <a:ext cx="3763010" cy="4867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LSTM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2841625" y="3171190"/>
            <a:ext cx="6525260" cy="9544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 장-단기 메모리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맑은 고딕" charset="0"/>
                <a:ea typeface="맑은 고딕" charset="0"/>
              </a:rPr>
              <a:t>LSTM (Long Short-Term Memory) ?</a:t>
            </a:r>
            <a:endParaRPr lang="ko-KR" altLang="en-US" sz="2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LSTM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607211027415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66570" y="2000250"/>
            <a:ext cx="8635365" cy="3582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LSTM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787791033241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7495" y="2033269"/>
            <a:ext cx="9102090" cy="36252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LSTM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54706103911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57475" y="1709420"/>
            <a:ext cx="6991985" cy="45059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LSTM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113861045789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95445" y="1790700"/>
            <a:ext cx="3806190" cy="4534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LSTM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69107105155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8650" y="2066925"/>
            <a:ext cx="10706735" cy="3972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LSTM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88688105725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3400" y="1883410"/>
            <a:ext cx="11125835" cy="4213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1373505"/>
            <a:ext cx="8562975" cy="106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9663EC8-34FD-49DE-A24A-15B6AFFD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0" y="2773680"/>
            <a:ext cx="7919085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LSTM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73374106333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4995" y="2042795"/>
            <a:ext cx="11002010" cy="4258310"/>
          </a:xfrm>
          <a:prstGeom prst="rect"/>
          <a:noFill/>
        </p:spPr>
      </p:pic>
      <p:cxnSp>
        <p:nvCxnSpPr>
          <p:cNvPr id="28" name="도형 27"/>
          <p:cNvCxnSpPr/>
          <p:nvPr/>
        </p:nvCxnSpPr>
        <p:spPr>
          <a:xfrm rot="0">
            <a:off x="9982200" y="4400550"/>
            <a:ext cx="1238885" cy="635"/>
          </a:xfrm>
          <a:prstGeom prst="line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28"/>
          <p:cNvCxnSpPr/>
          <p:nvPr/>
        </p:nvCxnSpPr>
        <p:spPr>
          <a:xfrm rot="0">
            <a:off x="10648950" y="4400550"/>
            <a:ext cx="635" cy="514985"/>
          </a:xfrm>
          <a:prstGeom prst="straightConnector1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>
            <a:spLocks/>
          </p:cNvSpPr>
          <p:nvPr/>
        </p:nvSpPr>
        <p:spPr>
          <a:xfrm rot="0">
            <a:off x="8191500" y="4996815"/>
            <a:ext cx="3998595" cy="5861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이전 단계에서 업데이트하기로 한 값을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곱한 다음 더해준다는 뜻.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0" y="-1905"/>
            <a:ext cx="12193270" cy="855345"/>
          </a:xfrm>
          <a:prstGeom prst="rect"/>
          <a:solidFill>
            <a:srgbClr val="21212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95500" y="398780"/>
            <a:ext cx="5098415" cy="5537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케라스의 순환 층</a:t>
            </a:r>
            <a:endParaRPr lang="ko-KR" altLang="en-US" sz="2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990600" y="499745"/>
            <a:ext cx="1106170" cy="354330"/>
          </a:xfrm>
          <a:prstGeom prst="rect"/>
          <a:solidFill>
            <a:srgbClr val="EEEEEE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232535" y="440690"/>
            <a:ext cx="616585" cy="46101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6.2</a:t>
            </a:r>
            <a:endParaRPr lang="ko-KR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990600" y="846455"/>
            <a:ext cx="482727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LSTM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ehdal/AppData/Roaming/PolarisOffice/ETemp/3628_23625368/fImage83761107263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5945" y="1800225"/>
            <a:ext cx="11064240" cy="4582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오른쪽 화살표 15"/>
          <p:cNvSpPr/>
          <p:nvPr/>
        </p:nvSpPr>
        <p:spPr>
          <a:xfrm>
            <a:off x="4422140" y="3183890"/>
            <a:ext cx="2684780" cy="80645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068830" y="2575560"/>
            <a:ext cx="2056765" cy="193294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303135" y="2614295"/>
            <a:ext cx="2056765" cy="1932940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22495" y="2123440"/>
            <a:ext cx="1832610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텍스트 분류</a:t>
            </a:r>
            <a:endParaRPr lang="en-US" altLang="ko-KR" sz="2400" b="1" dirty="0" smtClean="0"/>
          </a:p>
          <a:p>
            <a:pPr algn="ctr"/>
            <a:r>
              <a:rPr lang="ko-KR" altLang="en-US" sz="2400" b="1" dirty="0" err="1" smtClean="0"/>
              <a:t>시계열</a:t>
            </a:r>
            <a:r>
              <a:rPr lang="ko-KR" altLang="en-US" sz="2400" b="1" dirty="0" smtClean="0"/>
              <a:t> 예측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83815" y="3263265"/>
            <a:ext cx="103187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RNN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9515" y="3066415"/>
            <a:ext cx="179387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1D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컨브넷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9340" y="3592830"/>
            <a:ext cx="23564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계산 비용이 쌈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36700" y="5264785"/>
            <a:ext cx="879411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학습한 패턴을 </a:t>
            </a:r>
            <a:r>
              <a:rPr lang="ko-KR" altLang="en-US" sz="2400" b="1" dirty="0" smtClean="0"/>
              <a:t>나중에 다른 위치에서 </a:t>
            </a:r>
            <a:r>
              <a:rPr lang="ko-KR" altLang="en-US" sz="2400" b="1" dirty="0" smtClean="0"/>
              <a:t>인식</a:t>
            </a:r>
            <a:r>
              <a:rPr lang="en-US" altLang="ko-KR" sz="2400" b="1" dirty="0" smtClean="0"/>
              <a:t>O</a:t>
            </a:r>
          </a:p>
          <a:p>
            <a:r>
              <a:rPr lang="en-US" altLang="ko-KR" sz="2400" b="1" dirty="0" smtClean="0"/>
              <a:t>=&gt;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1D </a:t>
            </a:r>
            <a:r>
              <a:rPr lang="ko-KR" altLang="en-US" sz="2400" b="1" dirty="0" err="1" smtClean="0"/>
              <a:t>컨브넷에</a:t>
            </a:r>
            <a:r>
              <a:rPr lang="ko-KR" altLang="en-US" sz="2400" b="1" dirty="0" smtClean="0"/>
              <a:t> 시간의 이동에 대한 이동 불변성을 </a:t>
            </a:r>
            <a:r>
              <a:rPr lang="ko-KR" altLang="en-US" sz="2400" b="1" dirty="0" smtClean="0"/>
              <a:t>제공</a:t>
            </a:r>
            <a:endParaRPr lang="ko-KR" altLang="en-US" sz="24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946150" y="900430"/>
            <a:ext cx="99002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작동 방식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 시퀀스에서 시간 축으로 패치를 추출하여 출력 타임스텝을 만든다</a:t>
            </a:r>
            <a:endParaRPr lang="ko-KR" altLang="en-US" dirty="0"/>
          </a:p>
        </p:txBody>
      </p:sp>
      <p:sp>
        <p:nvSpPr>
          <p:cNvPr id="69" name="오른쪽 화살표 68"/>
          <p:cNvSpPr/>
          <p:nvPr/>
        </p:nvSpPr>
        <p:spPr>
          <a:xfrm>
            <a:off x="4008120" y="1758950"/>
            <a:ext cx="2684780" cy="806450"/>
          </a:xfrm>
          <a:prstGeom prst="rightArrow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373880" y="1958340"/>
            <a:ext cx="764540" cy="398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/>
          <p:cNvCxnSpPr/>
          <p:nvPr/>
        </p:nvCxnSpPr>
        <p:spPr>
          <a:xfrm rot="5400000">
            <a:off x="4012565" y="224536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rot="5400000">
            <a:off x="4164965" y="226441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rot="5400000">
            <a:off x="4330700" y="230632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rot="5400000">
            <a:off x="4488815" y="2314575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5400000">
            <a:off x="4638675" y="226441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5400000">
            <a:off x="4796155" y="226441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rot="5400000">
            <a:off x="4954270" y="224790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rot="5400000">
            <a:off x="5120640" y="223139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5400000">
            <a:off x="5278755" y="2256155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rot="5400000">
            <a:off x="5445125" y="228092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rot="5400000">
            <a:off x="5610860" y="226441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rot="5400000">
            <a:off x="5760720" y="2289175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rot="5400000">
            <a:off x="6059805" y="2289175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rot="5400000">
            <a:off x="5913120" y="2258695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rot="5400000">
            <a:off x="6201410" y="2206625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rot="5400000">
            <a:off x="3846195" y="2203450"/>
            <a:ext cx="690245" cy="19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251835" y="1950085"/>
            <a:ext cx="6464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6938010" y="1977390"/>
            <a:ext cx="1189990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입력 특성</a:t>
            </a:r>
            <a:endParaRPr lang="ko-KR" altLang="en-US" dirty="0"/>
          </a:p>
        </p:txBody>
      </p:sp>
      <p:cxnSp>
        <p:nvCxnSpPr>
          <p:cNvPr id="89" name="직선 화살표 연결선 88"/>
          <p:cNvCxnSpPr/>
          <p:nvPr/>
        </p:nvCxnSpPr>
        <p:spPr>
          <a:xfrm rot="5400000">
            <a:off x="6643370" y="2165985"/>
            <a:ext cx="432435" cy="1905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3850005" y="2673350"/>
            <a:ext cx="3907155" cy="8255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003415" y="2709545"/>
            <a:ext cx="6464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시간</a:t>
            </a:r>
            <a:endParaRPr lang="ko-KR" altLang="en-US" dirty="0"/>
          </a:p>
        </p:txBody>
      </p:sp>
      <p:sp>
        <p:nvSpPr>
          <p:cNvPr id="93" name="오른쪽 대괄호 92"/>
          <p:cNvSpPr/>
          <p:nvPr/>
        </p:nvSpPr>
        <p:spPr>
          <a:xfrm rot="16200000">
            <a:off x="4669155" y="1417955"/>
            <a:ext cx="161925" cy="727075"/>
          </a:xfrm>
          <a:prstGeom prst="rightBracke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오른쪽 중괄호 94"/>
          <p:cNvSpPr/>
          <p:nvPr/>
        </p:nvSpPr>
        <p:spPr>
          <a:xfrm rot="5400000">
            <a:off x="4531995" y="2315845"/>
            <a:ext cx="432435" cy="615315"/>
          </a:xfrm>
          <a:prstGeom prst="rightBrac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오른쪽 화살표 95"/>
          <p:cNvSpPr/>
          <p:nvPr/>
        </p:nvSpPr>
        <p:spPr>
          <a:xfrm>
            <a:off x="4012565" y="3550285"/>
            <a:ext cx="2684780" cy="806450"/>
          </a:xfrm>
          <a:prstGeom prst="rightArrow">
            <a:avLst>
              <a:gd name="adj1" fmla="val 50000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0230" y="2839085"/>
            <a:ext cx="803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8" name="직사각형 97"/>
          <p:cNvSpPr/>
          <p:nvPr/>
        </p:nvSpPr>
        <p:spPr>
          <a:xfrm>
            <a:off x="4861560" y="3672840"/>
            <a:ext cx="2362200" cy="74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362200" y="3505200"/>
            <a:ext cx="2339340" cy="74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 rot="5400000">
            <a:off x="4629150" y="3547110"/>
            <a:ext cx="297180" cy="1905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3992880" y="3756660"/>
            <a:ext cx="2689860" cy="41148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3251835" y="3763645"/>
            <a:ext cx="6464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5263515" y="2917825"/>
            <a:ext cx="142049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추출된 패치</a:t>
            </a:r>
            <a:endParaRPr lang="ko-KR" altLang="en-US" dirty="0"/>
          </a:p>
        </p:txBody>
      </p:sp>
      <p:sp>
        <p:nvSpPr>
          <p:cNvPr id="105" name="직사각형 104"/>
          <p:cNvSpPr/>
          <p:nvPr/>
        </p:nvSpPr>
        <p:spPr>
          <a:xfrm>
            <a:off x="6907530" y="3768090"/>
            <a:ext cx="1189990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출력 특성</a:t>
            </a:r>
            <a:endParaRPr lang="ko-KR" altLang="en-US" dirty="0"/>
          </a:p>
        </p:txBody>
      </p:sp>
      <p:cxnSp>
        <p:nvCxnSpPr>
          <p:cNvPr id="106" name="직선 화살표 연결선 105"/>
          <p:cNvCxnSpPr/>
          <p:nvPr/>
        </p:nvCxnSpPr>
        <p:spPr>
          <a:xfrm rot="5400000">
            <a:off x="6612890" y="3956685"/>
            <a:ext cx="432435" cy="1905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15715" y="1788160"/>
            <a:ext cx="433641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1D </a:t>
            </a:r>
            <a:r>
              <a:rPr lang="ko-KR" altLang="en-US" sz="2400" b="1" dirty="0" err="1" smtClean="0"/>
              <a:t>풀링</a:t>
            </a:r>
            <a:r>
              <a:rPr lang="ko-KR" altLang="en-US" sz="2400" b="1" dirty="0" smtClean="0"/>
              <a:t> 연산 </a:t>
            </a:r>
            <a:r>
              <a:rPr lang="en-US" altLang="ko-KR" sz="2400" b="1" dirty="0" smtClean="0"/>
              <a:t>= 2D </a:t>
            </a:r>
            <a:r>
              <a:rPr lang="ko-KR" altLang="en-US" sz="2400" b="1" dirty="0" err="1" smtClean="0"/>
              <a:t>풀링</a:t>
            </a:r>
            <a:r>
              <a:rPr lang="ko-KR" altLang="en-US" sz="2400" b="1" dirty="0" smtClean="0"/>
              <a:t> 연산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419340" y="3592830"/>
            <a:ext cx="235648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계산 비용이 쌈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28875" y="2954020"/>
            <a:ext cx="751840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입력</a:t>
            </a:r>
            <a:r>
              <a:rPr lang="en-US" altLang="ko-KR" sz="2400" b="1" dirty="0" smtClean="0"/>
              <a:t> </a:t>
            </a:r>
            <a:r>
              <a:rPr lang="en-US" altLang="ko-KR" sz="2400" b="1" dirty="0" smtClean="0"/>
              <a:t>-&gt; </a:t>
            </a:r>
            <a:r>
              <a:rPr lang="ko-KR" altLang="en-US" sz="2400" b="1" dirty="0" smtClean="0"/>
              <a:t>부분 시퀀스 추출 </a:t>
            </a:r>
            <a:r>
              <a:rPr lang="en-US" altLang="ko-KR" sz="2400" b="1" dirty="0" smtClean="0"/>
              <a:t>-&gt; </a:t>
            </a:r>
            <a:r>
              <a:rPr lang="ko-KR" altLang="en-US" sz="2400" b="1" dirty="0" smtClean="0"/>
              <a:t>최댓값</a:t>
            </a:r>
            <a:r>
              <a:rPr lang="en-US" altLang="ko-KR" sz="2400" b="1" dirty="0" smtClean="0"/>
              <a:t>(or </a:t>
            </a:r>
            <a:r>
              <a:rPr lang="ko-KR" altLang="en-US" sz="2400" b="1" dirty="0" smtClean="0"/>
              <a:t>평균값</a:t>
            </a:r>
            <a:r>
              <a:rPr lang="en-US" altLang="ko-KR" sz="2400" b="1" dirty="0" smtClean="0"/>
              <a:t>) </a:t>
            </a:r>
            <a:r>
              <a:rPr lang="ko-KR" altLang="en-US" sz="2400" b="1" dirty="0" smtClean="0"/>
              <a:t>출력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777615" y="4150360"/>
            <a:ext cx="485584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=&gt;1D </a:t>
            </a:r>
            <a:r>
              <a:rPr lang="ko-KR" altLang="en-US" sz="2400" b="1" dirty="0" smtClean="0"/>
              <a:t>입력의 길이를 줄이기 위해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11555" y="1315720"/>
            <a:ext cx="22555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 로드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전처리</a:t>
            </a:r>
            <a:endParaRPr lang="ko-KR" altLang="en-US" b="1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1855" y="1801495"/>
            <a:ext cx="8065135" cy="337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17550" y="1226820"/>
            <a:ext cx="47434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IMDB </a:t>
            </a:r>
            <a:r>
              <a:rPr lang="ko-KR" altLang="en-US" b="1" dirty="0" smtClean="0"/>
              <a:t>데이터에 </a:t>
            </a:r>
            <a:r>
              <a:rPr lang="en-US" altLang="ko-KR" b="1" dirty="0" smtClean="0"/>
              <a:t>1D </a:t>
            </a:r>
            <a:r>
              <a:rPr lang="ko-KR" altLang="en-US" b="1" dirty="0" err="1" smtClean="0"/>
              <a:t>컨브넷을</a:t>
            </a:r>
            <a:r>
              <a:rPr lang="ko-KR" altLang="en-US" b="1" dirty="0" smtClean="0"/>
              <a:t> 훈련하고 평가</a:t>
            </a:r>
            <a:endParaRPr lang="ko-KR" altLang="en-US" b="1" dirty="0"/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215" y="1663065"/>
            <a:ext cx="6927850" cy="454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타원 9"/>
          <p:cNvSpPr/>
          <p:nvPr/>
        </p:nvSpPr>
        <p:spPr>
          <a:xfrm>
            <a:off x="3508375" y="2882265"/>
            <a:ext cx="24384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515995" y="3286125"/>
            <a:ext cx="24384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73060" y="1058545"/>
            <a:ext cx="3734435" cy="540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174480" y="3199765"/>
            <a:ext cx="171894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rgbClr val="FF0000"/>
                </a:solidFill>
              </a:rPr>
              <a:t>빠르다</a:t>
            </a:r>
            <a:r>
              <a:rPr lang="en-US" altLang="ko-KR" sz="3600" b="1" dirty="0" smtClean="0">
                <a:solidFill>
                  <a:srgbClr val="FF0000"/>
                </a:solidFill>
              </a:rPr>
              <a:t>!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249680" y="1343025"/>
            <a:ext cx="482219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예나 데이터에서 </a:t>
            </a:r>
            <a:r>
              <a:rPr lang="en-US" altLang="ko-KR" b="1" dirty="0" smtClean="0"/>
              <a:t>1D </a:t>
            </a:r>
            <a:r>
              <a:rPr lang="ko-KR" altLang="en-US" b="1" dirty="0" err="1" smtClean="0"/>
              <a:t>컨브넷을</a:t>
            </a:r>
            <a:r>
              <a:rPr lang="ko-KR" altLang="en-US" b="1" dirty="0" smtClean="0"/>
              <a:t> 훈련하고 평가</a:t>
            </a:r>
            <a:endParaRPr lang="ko-KR" altLang="en-US" b="1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2055" y="1933575"/>
            <a:ext cx="662940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249410" y="1320800"/>
            <a:ext cx="138366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1D </a:t>
            </a:r>
            <a:r>
              <a:rPr lang="ko-KR" altLang="en-US" sz="2000" b="1" dirty="0" err="1" smtClean="0"/>
              <a:t>컨브넷</a:t>
            </a:r>
            <a:endParaRPr lang="ko-KR" altLang="en-US" sz="2000" b="1" dirty="0"/>
          </a:p>
        </p:txBody>
      </p:sp>
      <p:sp>
        <p:nvSpPr>
          <p:cNvPr id="13" name="아래쪽 화살표 12"/>
          <p:cNvSpPr/>
          <p:nvPr/>
        </p:nvSpPr>
        <p:spPr>
          <a:xfrm>
            <a:off x="9642475" y="1787525"/>
            <a:ext cx="631825" cy="97282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060815" y="2969260"/>
            <a:ext cx="190309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순서 감지 부족</a:t>
            </a:r>
            <a:endParaRPr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465185" y="3811905"/>
            <a:ext cx="327533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순서를 감지해야 좋은 예측</a:t>
            </a:r>
            <a:endParaRPr lang="ko-KR" altLang="en-US" sz="2000" b="1" dirty="0"/>
          </a:p>
        </p:txBody>
      </p:sp>
      <p:sp>
        <p:nvSpPr>
          <p:cNvPr id="16" name="오른쪽 화살표 15"/>
          <p:cNvSpPr/>
          <p:nvPr/>
        </p:nvSpPr>
        <p:spPr>
          <a:xfrm>
            <a:off x="7614285" y="3740785"/>
            <a:ext cx="798195" cy="5568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6600" y="4399280"/>
            <a:ext cx="3032125" cy="2101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687830" y="4775200"/>
            <a:ext cx="274955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검증 </a:t>
            </a:r>
            <a:r>
              <a:rPr lang="en-US" altLang="ko-KR" sz="2400" b="1" dirty="0" smtClean="0"/>
              <a:t>MAE = 0.40 </a:t>
            </a:r>
            <a:endParaRPr lang="ko-KR" altLang="en-US" sz="2400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080" y="1398905"/>
            <a:ext cx="4411980" cy="3056890"/>
          </a:xfrm>
          <a:prstGeom prst="rect">
            <a:avLst/>
          </a:prstGeom>
          <a:noFill/>
        </p:spPr>
      </p:pic>
      <p:sp>
        <p:nvSpPr>
          <p:cNvPr id="18" name="오른쪽 화살표 17"/>
          <p:cNvSpPr/>
          <p:nvPr/>
        </p:nvSpPr>
        <p:spPr>
          <a:xfrm>
            <a:off x="5378450" y="2552065"/>
            <a:ext cx="1238885" cy="13633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944360" y="2741930"/>
            <a:ext cx="4652010" cy="954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1D </a:t>
            </a:r>
            <a:r>
              <a:rPr lang="ko-KR" altLang="en-US" sz="2800" b="1" dirty="0" err="1" smtClean="0"/>
              <a:t>컨브넷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-&gt;RNN </a:t>
            </a:r>
            <a:r>
              <a:rPr lang="ko-KR" altLang="en-US" sz="2800" b="1" dirty="0" smtClean="0"/>
              <a:t>이전의 전처리 단계</a:t>
            </a:r>
            <a:endParaRPr lang="ko-KR" altLang="en-US" sz="2800" b="1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1670" y="1388110"/>
            <a:ext cx="4436110" cy="438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0585" y="1109980"/>
            <a:ext cx="7532370" cy="540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104380" y="2097405"/>
            <a:ext cx="4318635" cy="8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</a:t>
            </a:r>
            <a:r>
              <a:rPr lang="en-US" altLang="ko-KR" sz="2400" b="1" dirty="0" smtClean="0"/>
              <a:t>tep </a:t>
            </a:r>
            <a:r>
              <a:rPr lang="ko-KR" altLang="en-US" sz="2400" b="1" dirty="0" smtClean="0"/>
              <a:t>을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절반으로 줄임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=&gt; </a:t>
            </a:r>
            <a:r>
              <a:rPr lang="ko-KR" altLang="en-US" sz="2400" b="1" dirty="0" err="1" smtClean="0"/>
              <a:t>시계열</a:t>
            </a:r>
            <a:r>
              <a:rPr lang="ko-KR" altLang="en-US" sz="2400" b="1" dirty="0" smtClean="0"/>
              <a:t> 데이터는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배 증가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670800" y="5269230"/>
            <a:ext cx="2541270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99%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835" y="1151890"/>
            <a:ext cx="771525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5720715" y="5478780"/>
            <a:ext cx="1880235" cy="768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450" y="1753870"/>
            <a:ext cx="7126605" cy="375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650605" y="2346960"/>
            <a:ext cx="3061970" cy="954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2</a:t>
            </a:r>
            <a:r>
              <a:rPr lang="ko-KR" altLang="en-US" sz="2800" dirty="0" smtClean="0"/>
              <a:t>개의 </a:t>
            </a:r>
            <a:r>
              <a:rPr lang="en-US" altLang="ko-KR" sz="2800" dirty="0" smtClean="0"/>
              <a:t>Conv1D</a:t>
            </a:r>
            <a:r>
              <a:rPr lang="ko-KR" altLang="en-US" sz="2800" dirty="0" smtClean="0"/>
              <a:t>층 </a:t>
            </a:r>
            <a:endParaRPr lang="en-US" altLang="ko-KR" sz="2800" dirty="0" smtClean="0"/>
          </a:p>
          <a:p>
            <a:r>
              <a:rPr lang="ko-KR" altLang="en-US" sz="2800" dirty="0" smtClean="0"/>
              <a:t>다음에 </a:t>
            </a:r>
            <a:r>
              <a:rPr lang="en-US" altLang="ko-KR" sz="2800" dirty="0" smtClean="0"/>
              <a:t>GRU </a:t>
            </a:r>
            <a:r>
              <a:rPr lang="ko-KR" altLang="en-US" sz="2800" dirty="0" smtClean="0"/>
              <a:t>층</a:t>
            </a:r>
            <a:endParaRPr lang="ko-KR" altLang="en-US" sz="2800" dirty="0"/>
          </a:p>
        </p:txBody>
      </p:sp>
      <p:sp>
        <p:nvSpPr>
          <p:cNvPr id="10" name="오른쪽 대괄호 9"/>
          <p:cNvSpPr/>
          <p:nvPr/>
        </p:nvSpPr>
        <p:spPr>
          <a:xfrm>
            <a:off x="8246110" y="2252980"/>
            <a:ext cx="282575" cy="997585"/>
          </a:xfrm>
          <a:prstGeom prst="rightBracket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283835" y="2147570"/>
            <a:ext cx="6357620" cy="221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검증 </a:t>
            </a:r>
            <a:r>
              <a:rPr lang="ko-KR" altLang="en-US" sz="2400" b="1" dirty="0" smtClean="0"/>
              <a:t>손실 </a:t>
            </a:r>
            <a:r>
              <a:rPr lang="ko-KR" altLang="en-US" sz="2400" b="1" dirty="0" smtClean="0"/>
              <a:t>비교하면</a:t>
            </a:r>
            <a:endParaRPr lang="en-US" altLang="ko-KR" sz="2400" b="1" dirty="0" smtClean="0"/>
          </a:p>
          <a:p>
            <a:endParaRPr lang="en-US" altLang="ko-KR" sz="1050" b="1" dirty="0" smtClean="0"/>
          </a:p>
          <a:p>
            <a:r>
              <a:rPr lang="ko-KR" altLang="en-US" sz="2400" b="1" dirty="0" smtClean="0"/>
              <a:t>규제가 </a:t>
            </a:r>
            <a:r>
              <a:rPr lang="ko-KR" altLang="en-US" sz="2400" b="1" dirty="0" smtClean="0"/>
              <a:t>있는 </a:t>
            </a:r>
            <a:r>
              <a:rPr lang="en-US" altLang="ko-KR" sz="2400" b="1" dirty="0" smtClean="0"/>
              <a:t>GRU </a:t>
            </a:r>
            <a:r>
              <a:rPr lang="ko-KR" altLang="en-US" sz="2400" b="1" dirty="0" smtClean="0"/>
              <a:t>모델만큼 좋지는 </a:t>
            </a:r>
            <a:r>
              <a:rPr lang="ko-KR" altLang="en-US" sz="2400" b="1" dirty="0" smtClean="0"/>
              <a:t>않다</a:t>
            </a:r>
            <a:endParaRPr lang="en-US" altLang="ko-KR" sz="2400" b="1" dirty="0" smtClean="0"/>
          </a:p>
          <a:p>
            <a:endParaRPr lang="en-US" altLang="ko-KR" b="1" dirty="0" smtClean="0"/>
          </a:p>
          <a:p>
            <a:r>
              <a:rPr lang="ko-KR" altLang="en-US" sz="2400" b="1" dirty="0" smtClean="0"/>
              <a:t>하지만</a:t>
            </a:r>
            <a:endParaRPr lang="en-US" altLang="ko-KR" sz="2400" b="1" dirty="0" smtClean="0"/>
          </a:p>
          <a:p>
            <a:endParaRPr lang="en-US" altLang="ko-KR" sz="1200" b="1" dirty="0" smtClean="0"/>
          </a:p>
          <a:p>
            <a:r>
              <a:rPr lang="ko-KR" altLang="en-US" sz="2400" b="1" dirty="0" smtClean="0"/>
              <a:t>훨씬 빨라서 데이터를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배 더 많이 </a:t>
            </a:r>
            <a:r>
              <a:rPr lang="ko-KR" altLang="en-US" sz="2400" b="1" dirty="0" smtClean="0"/>
              <a:t>처리 가능</a:t>
            </a:r>
            <a:endParaRPr lang="en-US" altLang="ko-KR" sz="2400" b="1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1235" y="1855470"/>
            <a:ext cx="4004310" cy="27743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353187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컨브넷을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사용한 시퀀스 처리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6.4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152525" y="1398905"/>
            <a:ext cx="7933690" cy="3462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정리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en-US" altLang="ko-KR" sz="2400" b="1" dirty="0" smtClean="0"/>
              <a:t>1D </a:t>
            </a:r>
            <a:r>
              <a:rPr lang="ko-KR" altLang="en-US" sz="2400" b="1" dirty="0" err="1" smtClean="0"/>
              <a:t>컨브넷</a:t>
            </a:r>
            <a:r>
              <a:rPr lang="ko-KR" altLang="en-US" sz="2400" dirty="0" err="1" smtClean="0"/>
              <a:t>은</a:t>
            </a:r>
            <a:r>
              <a:rPr lang="ko-KR" altLang="en-US" sz="2400" dirty="0" smtClean="0"/>
              <a:t> 시간에 따른 패턴을 잘 처리함</a:t>
            </a:r>
            <a:endParaRPr lang="en-US" altLang="ko-KR" sz="2400" dirty="0" smtClean="0"/>
          </a:p>
          <a:p>
            <a:pPr>
              <a:buFontTx/>
              <a:buChar char="-"/>
            </a:pPr>
            <a:endParaRPr lang="en-US" altLang="ko-KR" sz="1200" dirty="0" smtClean="0"/>
          </a:p>
          <a:p>
            <a:r>
              <a:rPr lang="en-US" altLang="ko-KR" sz="2400" dirty="0" smtClean="0"/>
              <a:t>        =&gt; </a:t>
            </a:r>
            <a:r>
              <a:rPr lang="ko-KR" altLang="en-US" sz="2400" dirty="0" smtClean="0"/>
              <a:t>특정 자연어 처리에서 </a:t>
            </a:r>
            <a:r>
              <a:rPr lang="en-US" altLang="ko-KR" sz="2400" b="1" dirty="0" smtClean="0"/>
              <a:t>RNN</a:t>
            </a:r>
            <a:r>
              <a:rPr lang="ko-KR" altLang="en-US" sz="2400" b="1" dirty="0" smtClean="0"/>
              <a:t>대신 </a:t>
            </a:r>
            <a:r>
              <a:rPr lang="ko-KR" altLang="en-US" sz="2400" dirty="0" smtClean="0"/>
              <a:t>할 수 있음</a:t>
            </a:r>
            <a:endParaRPr lang="en-US" altLang="ko-KR" sz="2400" dirty="0" smtClean="0"/>
          </a:p>
          <a:p>
            <a:endParaRPr lang="en-US" altLang="ko-KR" sz="2000" dirty="0" smtClean="0"/>
          </a:p>
          <a:p>
            <a:r>
              <a:rPr lang="en-US" altLang="ko-KR" sz="2400" dirty="0" smtClean="0"/>
              <a:t>- RNN</a:t>
            </a:r>
            <a:r>
              <a:rPr lang="ko-KR" altLang="en-US" sz="2400" dirty="0" smtClean="0"/>
              <a:t>으로 긴 시퀀스 처리엔 많은 계산 비용 </a:t>
            </a:r>
            <a:r>
              <a:rPr lang="ko-KR" altLang="en-US" sz="2400" dirty="0" err="1" smtClean="0"/>
              <a:t>듬</a:t>
            </a:r>
            <a:endParaRPr lang="en-US" altLang="ko-KR" sz="2400" dirty="0" smtClean="0"/>
          </a:p>
          <a:p>
            <a:pPr>
              <a:buFontTx/>
              <a:buChar char="-"/>
            </a:pPr>
            <a:endParaRPr lang="en-US" altLang="ko-KR" sz="1000" dirty="0" smtClean="0"/>
          </a:p>
          <a:p>
            <a:pPr lvl="1"/>
            <a:r>
              <a:rPr lang="en-US" altLang="ko-KR" sz="2400" dirty="0" smtClean="0"/>
              <a:t>    =&gt; 1D </a:t>
            </a:r>
            <a:r>
              <a:rPr lang="ko-KR" altLang="en-US" sz="2400" dirty="0" err="1" smtClean="0"/>
              <a:t>컨브넷은</a:t>
            </a:r>
            <a:r>
              <a:rPr lang="ko-KR" altLang="en-US" sz="2400" dirty="0" smtClean="0"/>
              <a:t> 적은 계산 비용 </a:t>
            </a:r>
            <a:endParaRPr lang="en-US" altLang="ko-KR" sz="2400" dirty="0" smtClean="0"/>
          </a:p>
          <a:p>
            <a:pPr lvl="1"/>
            <a:endParaRPr lang="en-US" altLang="ko-KR" sz="900" dirty="0" smtClean="0"/>
          </a:p>
          <a:p>
            <a:pPr lvl="1"/>
            <a:r>
              <a:rPr lang="en-US" altLang="ko-KR" sz="2400" dirty="0" smtClean="0"/>
              <a:t> </a:t>
            </a:r>
            <a:r>
              <a:rPr lang="en-US" altLang="ko-KR" sz="2400" dirty="0" smtClean="0"/>
              <a:t>         =&gt;</a:t>
            </a:r>
            <a:r>
              <a:rPr lang="en-US" altLang="ko-KR" sz="2400" dirty="0" smtClean="0"/>
              <a:t> 1D </a:t>
            </a:r>
            <a:r>
              <a:rPr lang="ko-KR" altLang="en-US" sz="2400" dirty="0" err="1" smtClean="0"/>
              <a:t>컨브넷을</a:t>
            </a:r>
            <a:r>
              <a:rPr lang="en-US" altLang="ko-KR" sz="2400" dirty="0" smtClean="0"/>
              <a:t> RNN</a:t>
            </a:r>
            <a:r>
              <a:rPr lang="ko-KR" altLang="en-US" sz="2400" dirty="0" smtClean="0"/>
              <a:t>의 </a:t>
            </a:r>
            <a:r>
              <a:rPr lang="ko-KR" altLang="en-US" sz="2400" b="1" dirty="0" smtClean="0"/>
              <a:t>전처리 단계</a:t>
            </a:r>
            <a:r>
              <a:rPr lang="ko-KR" altLang="en-US" sz="2400" dirty="0" smtClean="0"/>
              <a:t>로 사용</a:t>
            </a:r>
            <a:endParaRPr lang="en-US" altLang="ko-KR" sz="2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226185" y="6178550"/>
            <a:ext cx="7870190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www.youtube.com/watch?v=K4nU7yXy7R8</a:t>
            </a:r>
            <a:r>
              <a:rPr lang="en-US" dirty="0" smtClean="0"/>
              <a:t>   </a:t>
            </a:r>
            <a:r>
              <a:rPr lang="ko-KR" altLang="en-US" dirty="0" err="1" smtClean="0"/>
              <a:t>딥러닝으로</a:t>
            </a:r>
            <a:r>
              <a:rPr lang="ko-KR" altLang="en-US" dirty="0" smtClean="0"/>
              <a:t> 욕설 탐지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647190" y="2619375"/>
            <a:ext cx="8408670" cy="1108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+mn-ea"/>
              </a:rPr>
              <a:t>The End</a:t>
            </a:r>
            <a:endParaRPr lang="en-US" altLang="ko-KR" sz="6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040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합성곱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연산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1240" y="1616710"/>
            <a:ext cx="47371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학습된 패턴은 평행 이동 불변성을 가짐</a:t>
            </a:r>
            <a:endParaRPr lang="ko-KR" altLang="en-US"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88B94EC-5F94-4225-A92A-04C6C4BD4F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0650" y="2785745"/>
            <a:ext cx="2469515" cy="23933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0730" y="3246755"/>
            <a:ext cx="6533515" cy="89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왼쪽 부분에서 어떤 패턴을 학습했다면 오른쪽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다른 곳</a:t>
            </a:r>
            <a:r>
              <a:rPr lang="en-US" altLang="ko-KR" sz="2000" b="1" dirty="0" smtClean="0"/>
              <a:t>)</a:t>
            </a:r>
          </a:p>
          <a:p>
            <a:endParaRPr lang="en-US" altLang="ko-KR" sz="1000" b="1" dirty="0" smtClean="0"/>
          </a:p>
          <a:p>
            <a:r>
              <a:rPr lang="ko-KR" altLang="en-US" sz="2000" b="1" dirty="0" smtClean="0"/>
              <a:t>에서도 이 패턴을 인식할 수 있음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905"/>
            <a:ext cx="12192000" cy="8540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95500" y="398780"/>
            <a:ext cx="2416175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chemeClr val="bg1"/>
                </a:solidFill>
              </a:rPr>
              <a:t>합성곱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745"/>
            <a:ext cx="1104900" cy="3530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32535" y="440690"/>
            <a:ext cx="620395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5.1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990600" y="846455"/>
            <a:ext cx="482600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합성곱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연산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3145" y="1863725"/>
            <a:ext cx="50831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패턴의 공간적 계층 구조를 학습할 수 있음</a:t>
            </a:r>
            <a:endParaRPr lang="ko-KR" altLang="en-US" sz="20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2530" y="2482850"/>
            <a:ext cx="8735060" cy="2718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7370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73</Pages>
  <Paragraphs>202</Paragraphs>
  <Words>777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요청사항</dc:creator>
  <cp:lastModifiedBy>조 동민</cp:lastModifiedBy>
  <dc:title>PowerPoint 프레젠테이션</dc:title>
  <dcterms:modified xsi:type="dcterms:W3CDTF">2020-02-02T20:10:16Z</dcterms:modified>
</cp:coreProperties>
</file>